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4" r:id="rId5"/>
    <p:sldId id="261" r:id="rId6"/>
    <p:sldId id="264" r:id="rId7"/>
    <p:sldId id="269" r:id="rId8"/>
    <p:sldId id="266" r:id="rId9"/>
    <p:sldId id="271" r:id="rId10"/>
    <p:sldId id="265" r:id="rId11"/>
    <p:sldId id="272" r:id="rId12"/>
    <p:sldId id="260" r:id="rId13"/>
    <p:sldId id="259" r:id="rId14"/>
    <p:sldId id="263" r:id="rId15"/>
    <p:sldId id="268" r:id="rId16"/>
    <p:sldId id="267" r:id="rId17"/>
    <p:sldId id="273" r:id="rId18"/>
    <p:sldId id="275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8F75F6-AD5F-472E-B689-C46D490CEB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4B73F2B-746E-4D76-82A2-C611F482AE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7A440F8-89CE-4D1F-8C0E-9881611FCF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60521-46BB-4811-B3D7-155C04CB1268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9E90DB5-2FA3-44A5-B5D8-06BB1AE06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581FC08-C5E9-4D74-BFE9-8328F0A21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AE675-6439-4FE9-B5D2-BDDA3722A9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5388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3B564B-9497-4BE7-A5C2-1D8D9C62C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F958A44-CB0D-45B6-B4F3-22A5118DF5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30EF329-64BD-4FD2-84B5-5F241C767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60521-46BB-4811-B3D7-155C04CB1268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3FD223A-9F41-4383-ADB0-2616CB014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72EEE00-B238-486A-8AB9-5D0FE73B0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AE675-6439-4FE9-B5D2-BDDA3722A9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37831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F09786-0AB1-40D0-B91A-07F092E3E2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ADC99E4-24C3-4F85-A9AC-1A2EC2F9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2217F13-919F-490E-848C-5F571FD4F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60521-46BB-4811-B3D7-155C04CB1268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F064CF5-318F-4DA3-B9BD-ED1FA4088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44FE415-F8B8-4904-8D5C-F872BDC31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AE675-6439-4FE9-B5D2-BDDA3722A9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98700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2EE70A-8473-4023-8B79-ADC8F0B00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0C20CA1-0B4A-454B-AF19-8A46A89BEF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AAEB0D2-B94B-41D3-884E-FEF993DC3C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AECD199-A179-4C88-8091-34FCEDEBB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60521-46BB-4811-B3D7-155C04CB1268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33A9EAA-A18C-4AF4-BEF4-DBCCD1E08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1BA2315-7CD9-47B3-AFB7-734D75655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AE675-6439-4FE9-B5D2-BDDA3722A9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0928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D36DD6-656F-4081-A14F-74BEF62EF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EEF4649-A28E-4014-829C-972EDE61A6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96C94F7-131E-455E-B42A-1924287F9A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E6D170C-9184-43C5-8077-636ABA7C78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FB2A935-D991-4864-8052-9603B0C96A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4E7E179-1BCE-43AA-B9B3-118089040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60521-46BB-4811-B3D7-155C04CB1268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5EC6E84-98C9-4A0E-AD53-1A387528C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AA37F06-C43C-40C4-A1AF-AD879646B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AE675-6439-4FE9-B5D2-BDDA3722A9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7564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A0BB6F-0133-42F7-841A-3A1EDA7D4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2C6626B-080D-4019-B3FD-DA1A4B25D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60521-46BB-4811-B3D7-155C04CB1268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B9D4601-BE1A-4999-8901-3272FE60E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889B934-B91B-416A-9163-EE0A0FD0D2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AE675-6439-4FE9-B5D2-BDDA3722A9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3019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A863115-F751-4E5C-AFF6-6C750D377D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60521-46BB-4811-B3D7-155C04CB1268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9B3FFFF-55C6-4FB8-B02D-253B6152BD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358C5C8-38AB-41C3-ABCD-1A4275F53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AE675-6439-4FE9-B5D2-BDDA3722A9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0651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FAA2DE-57F3-46E1-B438-1CE637A51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4CF9DB-C57D-48D3-8074-67C5B8B4CB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3FA229B-49C3-4CAD-8535-9E480724F5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17970F0-BB80-42A3-8C3B-D9F57E347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60521-46BB-4811-B3D7-155C04CB1268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472732F-57AF-4DC9-8F71-97E187669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126AB39-0859-4F00-B678-BB7B2A1B8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AE675-6439-4FE9-B5D2-BDDA3722A9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7019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EDA523-6085-4AB0-9587-305A1E155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A13ADD5-F0B7-4A86-8CF5-E775946331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379DFE8-FBB8-4154-89E3-0930D742A7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A31336F-93F3-4971-BB0B-326F5A948E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60521-46BB-4811-B3D7-155C04CB1268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29E529C-6737-4C0E-A4A8-DA61BC738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E149111-6D53-4343-8C69-DC4179006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AE675-6439-4FE9-B5D2-BDDA3722A9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5302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CAFBC0-2770-41E0-9451-D379931053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3989966-4368-4434-8D04-8103C03D0A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0A996C1-0A52-4702-9741-9D9F229B4E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60521-46BB-4811-B3D7-155C04CB1268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536024D-1332-4CDD-9E14-A2BF33544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2F39C84-39A2-48FF-B848-B6004DBDD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AE675-6439-4FE9-B5D2-BDDA3722A9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68629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CC8DC18-DDE7-4E3B-920B-61D4DC2E98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C871662-520D-48BA-9F67-3C4FDF8F27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C8692DE-B8BD-45DE-83DE-86E39F191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60521-46BB-4811-B3D7-155C04CB1268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24668B2-17BD-4FB7-9CF2-63B2F3F5C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7518743-FD22-436F-8DCB-D468C8ECA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BAE675-6439-4FE9-B5D2-BDDA3722A9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4170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F63A9E-C653-447D-A02A-7A776CAFD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2A50A79-02CE-4A1E-A394-2F50F33C62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3D4C94E-F910-4896-989B-1A18C5758F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360521-46BB-4811-B3D7-155C04CB1268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51C0C16-4D4E-4979-99B3-06F7B6F36C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DB45FD9-54C5-48F6-A3A6-7A34A5429A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BAE675-6439-4FE9-B5D2-BDDA3722A9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0495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5883" y="1487978"/>
            <a:ext cx="11488189" cy="34913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проекта «школа без домашнего задания» (география) </a:t>
            </a:r>
          </a:p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контроля: оценивание промежуточных и итоговых результатов успеваемости, </a:t>
            </a:r>
          </a:p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объёма домашних заданий,</a:t>
            </a:r>
          </a:p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своевременное выставление оценок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1255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7394599-B848-4E89-A29D-2EBE42C15D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852" y="618989"/>
            <a:ext cx="6246283" cy="351353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97410CA-F653-467E-BB26-3D8547CC1A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7698027" y="-447398"/>
            <a:ext cx="3663117" cy="488149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41069" y="0"/>
            <a:ext cx="21529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класс</a:t>
            </a: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501175" y="2100830"/>
            <a:ext cx="3320902" cy="584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18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90DCA40-F61F-4958-9FCE-9DE942E2A994}"/>
              </a:ext>
            </a:extLst>
          </p:cNvPr>
          <p:cNvSpPr/>
          <p:nvPr/>
        </p:nvSpPr>
        <p:spPr>
          <a:xfrm>
            <a:off x="2078182" y="161198"/>
            <a:ext cx="783442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Кроссенс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ассоциативная головоломка!!! </a:t>
            </a:r>
          </a:p>
          <a:p>
            <a:pPr algn="ctr"/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«пересечение смыслов»</a:t>
            </a:r>
            <a:endParaRPr lang="ru-RU" sz="28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35CCD06-7A7D-409D-8F69-3B1D3F41EA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982" y="1115305"/>
            <a:ext cx="10260036" cy="577127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88587" y="179755"/>
            <a:ext cx="153118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класс</a:t>
            </a:r>
          </a:p>
        </p:txBody>
      </p:sp>
    </p:spTree>
    <p:extLst>
      <p:ext uri="{BB962C8B-B14F-4D97-AF65-F5344CB8AC3E}">
        <p14:creationId xmlns:p14="http://schemas.microsoft.com/office/powerpoint/2010/main" val="1544606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768" y="199504"/>
            <a:ext cx="2936471" cy="652549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8920" y="199504"/>
            <a:ext cx="2936471" cy="652549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762" y="931023"/>
            <a:ext cx="5475975" cy="5087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96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E45A6BC-0FBD-4441-8701-52934BA0E2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417" y="2138288"/>
            <a:ext cx="5864081" cy="439806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ACE868DF-AE2B-4C55-8C9B-938645E594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2474606"/>
              </p:ext>
            </p:extLst>
          </p:nvPr>
        </p:nvGraphicFramePr>
        <p:xfrm>
          <a:off x="6457070" y="2138289"/>
          <a:ext cx="5359788" cy="43980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97766">
                  <a:extLst>
                    <a:ext uri="{9D8B030D-6E8A-4147-A177-3AD203B41FA5}">
                      <a16:colId xmlns:a16="http://schemas.microsoft.com/office/drawing/2014/main" val="1959370650"/>
                    </a:ext>
                  </a:extLst>
                </a:gridCol>
                <a:gridCol w="297766">
                  <a:extLst>
                    <a:ext uri="{9D8B030D-6E8A-4147-A177-3AD203B41FA5}">
                      <a16:colId xmlns:a16="http://schemas.microsoft.com/office/drawing/2014/main" val="4190713013"/>
                    </a:ext>
                  </a:extLst>
                </a:gridCol>
                <a:gridCol w="297766">
                  <a:extLst>
                    <a:ext uri="{9D8B030D-6E8A-4147-A177-3AD203B41FA5}">
                      <a16:colId xmlns:a16="http://schemas.microsoft.com/office/drawing/2014/main" val="4160675335"/>
                    </a:ext>
                  </a:extLst>
                </a:gridCol>
                <a:gridCol w="297766">
                  <a:extLst>
                    <a:ext uri="{9D8B030D-6E8A-4147-A177-3AD203B41FA5}">
                      <a16:colId xmlns:a16="http://schemas.microsoft.com/office/drawing/2014/main" val="3501550100"/>
                    </a:ext>
                  </a:extLst>
                </a:gridCol>
                <a:gridCol w="297766">
                  <a:extLst>
                    <a:ext uri="{9D8B030D-6E8A-4147-A177-3AD203B41FA5}">
                      <a16:colId xmlns:a16="http://schemas.microsoft.com/office/drawing/2014/main" val="699770427"/>
                    </a:ext>
                  </a:extLst>
                </a:gridCol>
                <a:gridCol w="297766">
                  <a:extLst>
                    <a:ext uri="{9D8B030D-6E8A-4147-A177-3AD203B41FA5}">
                      <a16:colId xmlns:a16="http://schemas.microsoft.com/office/drawing/2014/main" val="3159637115"/>
                    </a:ext>
                  </a:extLst>
                </a:gridCol>
                <a:gridCol w="297766">
                  <a:extLst>
                    <a:ext uri="{9D8B030D-6E8A-4147-A177-3AD203B41FA5}">
                      <a16:colId xmlns:a16="http://schemas.microsoft.com/office/drawing/2014/main" val="3776485694"/>
                    </a:ext>
                  </a:extLst>
                </a:gridCol>
                <a:gridCol w="297766">
                  <a:extLst>
                    <a:ext uri="{9D8B030D-6E8A-4147-A177-3AD203B41FA5}">
                      <a16:colId xmlns:a16="http://schemas.microsoft.com/office/drawing/2014/main" val="101593631"/>
                    </a:ext>
                  </a:extLst>
                </a:gridCol>
                <a:gridCol w="297766">
                  <a:extLst>
                    <a:ext uri="{9D8B030D-6E8A-4147-A177-3AD203B41FA5}">
                      <a16:colId xmlns:a16="http://schemas.microsoft.com/office/drawing/2014/main" val="961788251"/>
                    </a:ext>
                  </a:extLst>
                </a:gridCol>
                <a:gridCol w="297766">
                  <a:extLst>
                    <a:ext uri="{9D8B030D-6E8A-4147-A177-3AD203B41FA5}">
                      <a16:colId xmlns:a16="http://schemas.microsoft.com/office/drawing/2014/main" val="2004979823"/>
                    </a:ext>
                  </a:extLst>
                </a:gridCol>
                <a:gridCol w="297766">
                  <a:extLst>
                    <a:ext uri="{9D8B030D-6E8A-4147-A177-3AD203B41FA5}">
                      <a16:colId xmlns:a16="http://schemas.microsoft.com/office/drawing/2014/main" val="1997144129"/>
                    </a:ext>
                  </a:extLst>
                </a:gridCol>
                <a:gridCol w="297766">
                  <a:extLst>
                    <a:ext uri="{9D8B030D-6E8A-4147-A177-3AD203B41FA5}">
                      <a16:colId xmlns:a16="http://schemas.microsoft.com/office/drawing/2014/main" val="3140872546"/>
                    </a:ext>
                  </a:extLst>
                </a:gridCol>
                <a:gridCol w="297766">
                  <a:extLst>
                    <a:ext uri="{9D8B030D-6E8A-4147-A177-3AD203B41FA5}">
                      <a16:colId xmlns:a16="http://schemas.microsoft.com/office/drawing/2014/main" val="2990312413"/>
                    </a:ext>
                  </a:extLst>
                </a:gridCol>
                <a:gridCol w="297766">
                  <a:extLst>
                    <a:ext uri="{9D8B030D-6E8A-4147-A177-3AD203B41FA5}">
                      <a16:colId xmlns:a16="http://schemas.microsoft.com/office/drawing/2014/main" val="2759707818"/>
                    </a:ext>
                  </a:extLst>
                </a:gridCol>
                <a:gridCol w="297766">
                  <a:extLst>
                    <a:ext uri="{9D8B030D-6E8A-4147-A177-3AD203B41FA5}">
                      <a16:colId xmlns:a16="http://schemas.microsoft.com/office/drawing/2014/main" val="2591324527"/>
                    </a:ext>
                  </a:extLst>
                </a:gridCol>
                <a:gridCol w="297766">
                  <a:extLst>
                    <a:ext uri="{9D8B030D-6E8A-4147-A177-3AD203B41FA5}">
                      <a16:colId xmlns:a16="http://schemas.microsoft.com/office/drawing/2014/main" val="1593177875"/>
                    </a:ext>
                  </a:extLst>
                </a:gridCol>
                <a:gridCol w="297766">
                  <a:extLst>
                    <a:ext uri="{9D8B030D-6E8A-4147-A177-3AD203B41FA5}">
                      <a16:colId xmlns:a16="http://schemas.microsoft.com/office/drawing/2014/main" val="3208887789"/>
                    </a:ext>
                  </a:extLst>
                </a:gridCol>
                <a:gridCol w="297766">
                  <a:extLst>
                    <a:ext uri="{9D8B030D-6E8A-4147-A177-3AD203B41FA5}">
                      <a16:colId xmlns:a16="http://schemas.microsoft.com/office/drawing/2014/main" val="2671929697"/>
                    </a:ext>
                  </a:extLst>
                </a:gridCol>
              </a:tblGrid>
              <a:tr h="293204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 dirty="0">
                          <a:effectLst/>
                        </a:rPr>
                        <a:t> </a:t>
                      </a:r>
                      <a:endParaRPr lang="ru-RU" sz="12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 dirty="0">
                          <a:effectLst/>
                        </a:rPr>
                        <a:t> </a:t>
                      </a:r>
                      <a:endParaRPr lang="ru-RU" sz="12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 dirty="0">
                          <a:effectLst/>
                        </a:rPr>
                        <a:t> </a:t>
                      </a:r>
                      <a:endParaRPr lang="ru-RU" sz="12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 dirty="0">
                          <a:effectLst/>
                        </a:rPr>
                        <a:t> </a:t>
                      </a:r>
                      <a:endParaRPr lang="ru-RU" sz="12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 dirty="0">
                          <a:effectLst/>
                        </a:rPr>
                        <a:t> </a:t>
                      </a:r>
                      <a:endParaRPr lang="ru-RU" sz="12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 dirty="0">
                          <a:effectLst/>
                        </a:rPr>
                        <a:t> </a:t>
                      </a:r>
                      <a:endParaRPr lang="ru-RU" sz="12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 dirty="0">
                          <a:effectLst/>
                        </a:rPr>
                        <a:t> </a:t>
                      </a:r>
                      <a:endParaRPr lang="ru-RU" sz="12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 dirty="0">
                          <a:effectLst/>
                        </a:rPr>
                        <a:t> </a:t>
                      </a:r>
                      <a:endParaRPr lang="ru-RU" sz="12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 dirty="0">
                          <a:effectLst/>
                        </a:rPr>
                        <a:t> </a:t>
                      </a:r>
                      <a:endParaRPr lang="ru-RU" sz="12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 dirty="0">
                          <a:effectLst/>
                        </a:rPr>
                        <a:t> </a:t>
                      </a:r>
                      <a:endParaRPr lang="ru-RU" sz="12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 dirty="0">
                          <a:effectLst/>
                        </a:rPr>
                        <a:t> </a:t>
                      </a:r>
                      <a:endParaRPr lang="ru-RU" sz="12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 dirty="0">
                          <a:effectLst/>
                        </a:rPr>
                        <a:t> </a:t>
                      </a:r>
                      <a:endParaRPr lang="ru-RU" sz="12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 dirty="0">
                          <a:effectLst/>
                        </a:rPr>
                        <a:t> </a:t>
                      </a:r>
                      <a:endParaRPr lang="ru-RU" sz="12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n-US" sz="1200" b="1" baseline="30000" dirty="0">
                          <a:effectLst/>
                        </a:rPr>
                        <a:t>13</a:t>
                      </a:r>
                      <a:r>
                        <a:rPr lang="en-US" sz="1200" b="1" dirty="0">
                          <a:effectLst/>
                        </a:rPr>
                        <a:t>т</a:t>
                      </a:r>
                      <a:endParaRPr lang="ru-RU" sz="12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81836169"/>
                  </a:ext>
                </a:extLst>
              </a:tr>
              <a:tr h="293204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 dirty="0">
                          <a:effectLst/>
                        </a:rPr>
                        <a:t> </a:t>
                      </a:r>
                      <a:endParaRPr lang="ru-RU" sz="12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 dirty="0">
                          <a:effectLst/>
                        </a:rPr>
                        <a:t> </a:t>
                      </a:r>
                      <a:endParaRPr lang="ru-RU" sz="12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 dirty="0">
                          <a:effectLst/>
                        </a:rPr>
                        <a:t> </a:t>
                      </a:r>
                      <a:endParaRPr lang="ru-RU" sz="12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n-US" sz="1200" b="1" baseline="30000" dirty="0">
                          <a:effectLst/>
                        </a:rPr>
                        <a:t>1</a:t>
                      </a:r>
                      <a:r>
                        <a:rPr lang="en-US" sz="1200" b="1" dirty="0">
                          <a:effectLst/>
                        </a:rPr>
                        <a:t>с</a:t>
                      </a:r>
                      <a:endParaRPr lang="ru-RU" sz="12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 dirty="0">
                          <a:effectLst/>
                        </a:rPr>
                        <a:t> </a:t>
                      </a:r>
                      <a:endParaRPr lang="ru-RU" sz="12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n-US" sz="1200" b="1" baseline="30000" dirty="0">
                          <a:effectLst/>
                        </a:rPr>
                        <a:t>4</a:t>
                      </a:r>
                      <a:r>
                        <a:rPr lang="en-US" sz="1200" b="1" dirty="0">
                          <a:effectLst/>
                        </a:rPr>
                        <a:t>п</a:t>
                      </a:r>
                      <a:endParaRPr lang="ru-RU" sz="12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 dirty="0">
                          <a:effectLst/>
                        </a:rPr>
                        <a:t> </a:t>
                      </a:r>
                      <a:endParaRPr lang="ru-RU" sz="12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 dirty="0">
                          <a:effectLst/>
                        </a:rPr>
                        <a:t> </a:t>
                      </a:r>
                      <a:endParaRPr lang="ru-RU" sz="12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 dirty="0">
                          <a:effectLst/>
                        </a:rPr>
                        <a:t> </a:t>
                      </a:r>
                      <a:endParaRPr lang="ru-RU" sz="12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n-US" sz="1200" b="1" baseline="30000">
                          <a:effectLst/>
                        </a:rPr>
                        <a:t>10</a:t>
                      </a:r>
                      <a:r>
                        <a:rPr lang="en-US" sz="1200" b="1">
                          <a:effectLst/>
                        </a:rPr>
                        <a:t>п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n-US" sz="1200" b="1" baseline="30000">
                          <a:effectLst/>
                        </a:rPr>
                        <a:t>12</a:t>
                      </a:r>
                      <a:r>
                        <a:rPr lang="en-US" sz="1200" b="1">
                          <a:effectLst/>
                        </a:rPr>
                        <a:t>к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 dirty="0">
                          <a:effectLst/>
                        </a:rPr>
                        <a:t>и</a:t>
                      </a:r>
                      <a:endParaRPr lang="ru-RU" sz="12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74309246"/>
                  </a:ext>
                </a:extLst>
              </a:tr>
              <a:tr h="293204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е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о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n-US" sz="1200" b="1" baseline="30000">
                          <a:effectLst/>
                        </a:rPr>
                        <a:t>5</a:t>
                      </a:r>
                      <a:r>
                        <a:rPr lang="en-US" sz="1200" b="1">
                          <a:effectLst/>
                        </a:rPr>
                        <a:t>а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 dirty="0">
                          <a:effectLst/>
                        </a:rPr>
                        <a:t> </a:t>
                      </a:r>
                      <a:endParaRPr lang="ru-RU" sz="12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 dirty="0">
                          <a:effectLst/>
                        </a:rPr>
                        <a:t> </a:t>
                      </a:r>
                      <a:endParaRPr lang="ru-RU" sz="12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 dirty="0">
                          <a:effectLst/>
                        </a:rPr>
                        <a:t> </a:t>
                      </a:r>
                      <a:endParaRPr lang="ru-RU" sz="12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а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 dirty="0">
                          <a:effectLst/>
                        </a:rPr>
                        <a:t> </a:t>
                      </a:r>
                      <a:endParaRPr lang="ru-RU" sz="12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 dirty="0">
                          <a:effectLst/>
                        </a:rPr>
                        <a:t>о</a:t>
                      </a:r>
                      <a:endParaRPr lang="ru-RU" sz="12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 dirty="0">
                          <a:effectLst/>
                        </a:rPr>
                        <a:t> </a:t>
                      </a:r>
                      <a:endParaRPr lang="ru-RU" sz="12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 dirty="0">
                          <a:effectLst/>
                        </a:rPr>
                        <a:t>т</a:t>
                      </a:r>
                      <a:endParaRPr lang="ru-RU" sz="12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75234915"/>
                  </a:ext>
                </a:extLst>
              </a:tr>
              <a:tr h="293204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n-US" sz="1200" b="1" baseline="30000">
                          <a:effectLst/>
                        </a:rPr>
                        <a:t>2</a:t>
                      </a:r>
                      <a:r>
                        <a:rPr lang="en-US" sz="1200" b="1">
                          <a:effectLst/>
                        </a:rPr>
                        <a:t>ф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л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р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к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n-US" sz="1200" b="1" baseline="30000">
                          <a:effectLst/>
                        </a:rPr>
                        <a:t>9</a:t>
                      </a:r>
                      <a:r>
                        <a:rPr lang="en-US" sz="1200" b="1">
                          <a:effectLst/>
                        </a:rPr>
                        <a:t>а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м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р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 dirty="0">
                          <a:effectLst/>
                        </a:rPr>
                        <a:t>и</a:t>
                      </a:r>
                      <a:endParaRPr lang="ru-RU" sz="12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625190425"/>
                  </a:ext>
                </a:extLst>
              </a:tr>
              <a:tr h="293204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л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ь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о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о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м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п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с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 dirty="0">
                          <a:effectLst/>
                        </a:rPr>
                        <a:t>к</a:t>
                      </a:r>
                      <a:endParaRPr lang="ru-RU" sz="12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15965207"/>
                  </a:ext>
                </a:extLst>
              </a:tr>
              <a:tr h="293204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и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в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р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н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n-US" sz="1200" b="1" baseline="30000">
                          <a:effectLst/>
                        </a:rPr>
                        <a:t>11</a:t>
                      </a:r>
                      <a:r>
                        <a:rPr lang="en-US" sz="1200" b="1">
                          <a:effectLst/>
                        </a:rPr>
                        <a:t>а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т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а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к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а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м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 dirty="0">
                          <a:effectLst/>
                        </a:rPr>
                        <a:t>а</a:t>
                      </a:r>
                      <a:endParaRPr lang="ru-RU" sz="12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26655926"/>
                  </a:ext>
                </a:extLst>
              </a:tr>
              <a:tr h="293204"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n-US" sz="1200" b="1" baseline="30000">
                          <a:effectLst/>
                        </a:rPr>
                        <a:t>3</a:t>
                      </a:r>
                      <a:r>
                        <a:rPr lang="en-US" sz="1200" b="1">
                          <a:effectLst/>
                        </a:rPr>
                        <a:t>к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е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б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р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а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ч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о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к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з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р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 dirty="0">
                          <a:effectLst/>
                        </a:rPr>
                        <a:t> </a:t>
                      </a:r>
                      <a:endParaRPr lang="ru-RU" sz="12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 dirty="0">
                          <a:effectLst/>
                        </a:rPr>
                        <a:t>к</a:t>
                      </a:r>
                      <a:endParaRPr lang="ru-RU" sz="12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92572990"/>
                  </a:ext>
                </a:extLst>
              </a:tr>
              <a:tr h="293204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у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к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а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о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ы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 dirty="0">
                          <a:effectLst/>
                        </a:rPr>
                        <a:t> </a:t>
                      </a:r>
                      <a:endParaRPr lang="ru-RU" sz="12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а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287965124"/>
                  </a:ext>
                </a:extLst>
              </a:tr>
              <a:tr h="293204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с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n-US" sz="1200" b="1" baseline="30000">
                          <a:effectLst/>
                        </a:rPr>
                        <a:t>8</a:t>
                      </a:r>
                      <a:r>
                        <a:rPr lang="en-US" sz="1200" b="1">
                          <a:effectLst/>
                        </a:rPr>
                        <a:t>п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а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т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а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г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о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н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и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я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 dirty="0">
                          <a:effectLst/>
                        </a:rPr>
                        <a:t> </a:t>
                      </a:r>
                      <a:endParaRPr lang="ru-RU" sz="12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68755407"/>
                  </a:ext>
                </a:extLst>
              </a:tr>
              <a:tr h="293204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т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у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к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 dirty="0">
                          <a:effectLst/>
                        </a:rPr>
                        <a:t> </a:t>
                      </a:r>
                      <a:endParaRPr lang="ru-RU" sz="12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433698613"/>
                  </a:ext>
                </a:extLst>
              </a:tr>
              <a:tr h="293204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n-US" sz="1200" b="1" baseline="30000">
                          <a:effectLst/>
                        </a:rPr>
                        <a:t>6</a:t>
                      </a:r>
                      <a:r>
                        <a:rPr lang="en-US" sz="1200" b="1">
                          <a:effectLst/>
                        </a:rPr>
                        <a:t>л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ь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я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н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о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с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n-US" sz="1200" b="1" baseline="30000">
                          <a:effectLst/>
                        </a:rPr>
                        <a:t>14</a:t>
                      </a:r>
                      <a:r>
                        <a:rPr lang="en-US" sz="1200" b="1">
                          <a:effectLst/>
                        </a:rPr>
                        <a:t>п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а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р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а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н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а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 dirty="0">
                          <a:effectLst/>
                        </a:rPr>
                        <a:t> </a:t>
                      </a:r>
                      <a:endParaRPr lang="ru-RU" sz="12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 dirty="0">
                          <a:effectLst/>
                        </a:rPr>
                        <a:t> </a:t>
                      </a:r>
                      <a:endParaRPr lang="ru-RU" sz="12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8329697"/>
                  </a:ext>
                </a:extLst>
              </a:tr>
              <a:tr h="293204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е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 dirty="0">
                          <a:effectLst/>
                        </a:rPr>
                        <a:t> </a:t>
                      </a:r>
                      <a:endParaRPr lang="ru-RU" sz="12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 dirty="0">
                          <a:effectLst/>
                        </a:rPr>
                        <a:t> </a:t>
                      </a:r>
                      <a:endParaRPr lang="ru-RU" sz="12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66343520"/>
                  </a:ext>
                </a:extLst>
              </a:tr>
              <a:tr h="293204"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n-US" sz="1200" b="1" baseline="30000">
                          <a:effectLst/>
                        </a:rPr>
                        <a:t>7</a:t>
                      </a:r>
                      <a:r>
                        <a:rPr lang="en-US" sz="1200" b="1">
                          <a:effectLst/>
                        </a:rPr>
                        <a:t>м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а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р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а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к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а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й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б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о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 dirty="0">
                          <a:effectLst/>
                        </a:rPr>
                        <a:t> </a:t>
                      </a:r>
                      <a:endParaRPr lang="ru-RU" sz="12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9083227"/>
                  </a:ext>
                </a:extLst>
              </a:tr>
              <a:tr h="293204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ы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>
                          <a:effectLst/>
                        </a:rPr>
                        <a:t> </a:t>
                      </a:r>
                      <a:endParaRPr lang="ru-RU" sz="1200" b="1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 dirty="0">
                          <a:effectLst/>
                        </a:rPr>
                        <a:t> </a:t>
                      </a:r>
                      <a:endParaRPr lang="ru-RU" sz="12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 dirty="0">
                          <a:effectLst/>
                        </a:rPr>
                        <a:t> </a:t>
                      </a:r>
                      <a:endParaRPr lang="ru-RU" sz="12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b="1" dirty="0">
                          <a:effectLst/>
                        </a:rPr>
                        <a:t> </a:t>
                      </a:r>
                      <a:endParaRPr lang="ru-RU" sz="1200" b="1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232277990"/>
                  </a:ext>
                </a:extLst>
              </a:tr>
              <a:tr h="293204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260340673"/>
                  </a:ext>
                </a:extLst>
              </a:tr>
            </a:tbl>
          </a:graphicData>
        </a:graphic>
      </p:graphicFrame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853EDAD-CD02-43AA-BF6B-A491F79F4F78}"/>
              </a:ext>
            </a:extLst>
          </p:cNvPr>
          <p:cNvSpPr/>
          <p:nvPr/>
        </p:nvSpPr>
        <p:spPr>
          <a:xfrm>
            <a:off x="7442750" y="1308295"/>
            <a:ext cx="337663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3200" b="1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Южная Америка</a:t>
            </a:r>
            <a:endParaRPr lang="ru-RU" sz="32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36865" y="523966"/>
            <a:ext cx="19950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КЛАСС</a:t>
            </a: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153970" y="523965"/>
            <a:ext cx="196598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КЛАСС</a:t>
            </a: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9847" y="1308294"/>
            <a:ext cx="5669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Части Мирового океана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42308" y="62300"/>
            <a:ext cx="72736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Повторение – обобщение - закрепление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7910" y="1617846"/>
            <a:ext cx="1748810" cy="1748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866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2BFF480-67FE-4241-8090-4A81E55D34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258" y="1122218"/>
            <a:ext cx="6191682" cy="553546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73007" y="176938"/>
            <a:ext cx="21485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 КЛАСС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0938" y="334347"/>
            <a:ext cx="5960545" cy="4470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656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9710756"/>
              </p:ext>
            </p:extLst>
          </p:nvPr>
        </p:nvGraphicFramePr>
        <p:xfrm>
          <a:off x="1192415" y="2082953"/>
          <a:ext cx="3063704" cy="27550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65926">
                  <a:extLst>
                    <a:ext uri="{9D8B030D-6E8A-4147-A177-3AD203B41FA5}">
                      <a16:colId xmlns:a16="http://schemas.microsoft.com/office/drawing/2014/main" val="2585711359"/>
                    </a:ext>
                  </a:extLst>
                </a:gridCol>
                <a:gridCol w="765926">
                  <a:extLst>
                    <a:ext uri="{9D8B030D-6E8A-4147-A177-3AD203B41FA5}">
                      <a16:colId xmlns:a16="http://schemas.microsoft.com/office/drawing/2014/main" val="1131436894"/>
                    </a:ext>
                  </a:extLst>
                </a:gridCol>
                <a:gridCol w="765926">
                  <a:extLst>
                    <a:ext uri="{9D8B030D-6E8A-4147-A177-3AD203B41FA5}">
                      <a16:colId xmlns:a16="http://schemas.microsoft.com/office/drawing/2014/main" val="2017393851"/>
                    </a:ext>
                  </a:extLst>
                </a:gridCol>
                <a:gridCol w="765926">
                  <a:extLst>
                    <a:ext uri="{9D8B030D-6E8A-4147-A177-3AD203B41FA5}">
                      <a16:colId xmlns:a16="http://schemas.microsoft.com/office/drawing/2014/main" val="4276945116"/>
                    </a:ext>
                  </a:extLst>
                </a:gridCol>
              </a:tblGrid>
              <a:tr h="68876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523696"/>
                  </a:ext>
                </a:extLst>
              </a:tr>
              <a:tr h="688764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6229845"/>
                  </a:ext>
                </a:extLst>
              </a:tr>
              <a:tr h="688764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3408091"/>
                  </a:ext>
                </a:extLst>
              </a:tr>
              <a:tr h="688764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236215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74190" y="1637607"/>
            <a:ext cx="33001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           Б             В            Г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75179" y="2082953"/>
            <a:ext cx="39901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  <a:p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96566">
            <a:off x="5131619" y="565265"/>
            <a:ext cx="5387688" cy="608491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74684" y="913631"/>
            <a:ext cx="38820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«Морской бой»</a:t>
            </a:r>
            <a:endParaRPr lang="ru-RU" sz="32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774" y="126039"/>
            <a:ext cx="1835055" cy="853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252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91" y="1088447"/>
            <a:ext cx="9577184" cy="538716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40232" y="299258"/>
            <a:ext cx="45553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«Крестики – нолики»</a:t>
            </a:r>
            <a:endParaRPr lang="ru-RU" sz="3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588" y="132726"/>
            <a:ext cx="1835055" cy="85351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35375" y="559483"/>
            <a:ext cx="2114666" cy="145197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9422961" y="4053691"/>
            <a:ext cx="2539494" cy="2114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855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33179" y="1527576"/>
            <a:ext cx="3416527" cy="383610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076740" y="-439496"/>
            <a:ext cx="6179772" cy="775703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65760" y="349135"/>
            <a:ext cx="21363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 КЛАСС</a:t>
            </a: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5311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22DC3CC-DB99-4B33-A96C-5E339F0723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366917" y="-1250589"/>
            <a:ext cx="3577117" cy="635645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11A0D85-5130-44CB-9D9A-CBB8FB2E02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346639" y="2589648"/>
            <a:ext cx="3202222" cy="5255821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3705" y="1453815"/>
            <a:ext cx="5928588" cy="352562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575661" y="0"/>
            <a:ext cx="57496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«Лучший знаток карты»</a:t>
            </a:r>
            <a:endParaRPr lang="ru-RU" sz="36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406640" y="951479"/>
            <a:ext cx="3108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Мировой океан и его части</a:t>
            </a:r>
            <a:endParaRPr lang="ru-RU" b="1" i="1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25338" y="513976"/>
            <a:ext cx="1277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класс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688222" y="1320811"/>
            <a:ext cx="11929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</a:t>
            </a:r>
          </a:p>
        </p:txBody>
      </p:sp>
    </p:spTree>
    <p:extLst>
      <p:ext uri="{BB962C8B-B14F-4D97-AF65-F5344CB8AC3E}">
        <p14:creationId xmlns:p14="http://schemas.microsoft.com/office/powerpoint/2010/main" val="3244469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44425" y="202395"/>
            <a:ext cx="917244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Промежуточный</a:t>
            </a:r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ru-RU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итоговый контроль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4429" y="2536999"/>
            <a:ext cx="4608021" cy="342209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проверить глубину понимания пройденных тем и выявить пробелы в знаниях.</a:t>
            </a:r>
            <a:endParaRPr lang="ru-R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Проводится: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регулярно на протяжении учебного года (в конце разделов, четвертей).</a:t>
            </a:r>
            <a:endParaRPr lang="ru-RU" sz="2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517178" y="2246054"/>
            <a:ext cx="5203768" cy="40094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Финальная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проверка результатов обучения по завершении всего курса</a:t>
            </a:r>
            <a:endParaRPr lang="ru-R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оценить общий уровень сформированных компетенций, знаний и готовность выпускника к самостоятельной деятельности.</a:t>
            </a:r>
          </a:p>
          <a:p>
            <a:pPr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7622772" y="972589"/>
            <a:ext cx="964276" cy="1072342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H="1">
            <a:off x="2635136" y="914400"/>
            <a:ext cx="1188719" cy="1130531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2060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C7DB7E4-A3D1-4B39-9F37-A40FCE1A1D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319" y="134277"/>
            <a:ext cx="4733139" cy="6858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AD44654-4710-4FB8-892A-0359CC1AC4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7071" y="134277"/>
            <a:ext cx="5022166" cy="670693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 rot="1683216">
            <a:off x="5075485" y="3195356"/>
            <a:ext cx="13217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ВПР</a:t>
            </a: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310361" y="134277"/>
            <a:ext cx="2103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КЛАСС</a:t>
            </a: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5599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E631707-FE55-4BE4-9F45-00F7B74CF5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477" y="133643"/>
            <a:ext cx="4871434" cy="659071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00FE839-D603-4672-B4EE-FB16E7562E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99" y="56271"/>
            <a:ext cx="5270695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48156">
            <a:off x="8376895" y="838967"/>
            <a:ext cx="1335140" cy="85961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320922" y="56271"/>
            <a:ext cx="189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КЛАСС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 rot="19663137">
            <a:off x="3626490" y="4038010"/>
            <a:ext cx="13888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ОГЭ</a:t>
            </a:r>
            <a:endParaRPr lang="ru-RU" sz="3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1201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6F07214-EE9F-4A1B-9BA4-8D382152C7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7231" y="317162"/>
            <a:ext cx="4177243" cy="632342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1059" y="2545851"/>
            <a:ext cx="1591194" cy="138391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48887" y="640080"/>
            <a:ext cx="20127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КЛАСС</a:t>
            </a: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1623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8CF5DC9-8B21-4EE2-ABB7-956C83ADC0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122" y="98474"/>
            <a:ext cx="4910631" cy="706901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E64E778-7386-4E9D-B3FF-515640B8CB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6738" y="98474"/>
            <a:ext cx="5352376" cy="2892718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738" y="3114534"/>
            <a:ext cx="5352376" cy="359891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472247" y="1095945"/>
            <a:ext cx="20864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 КЛАСС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6129" y="3114534"/>
            <a:ext cx="1664352" cy="1481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546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866DC3A-4EB1-4D14-9314-8B28C87B0F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161" y="126610"/>
            <a:ext cx="4441381" cy="659919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27D3EE2-84CC-430B-B47E-A0C21E44C6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7767" y="126611"/>
            <a:ext cx="5631072" cy="651690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823854" y="955963"/>
            <a:ext cx="22943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КЛАСС</a:t>
            </a: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 rot="1504162">
            <a:off x="4853628" y="3491346"/>
            <a:ext cx="11970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ЕГЭ</a:t>
            </a:r>
            <a:endParaRPr lang="ru-RU" sz="3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6110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8056769"/>
              </p:ext>
            </p:extLst>
          </p:nvPr>
        </p:nvGraphicFramePr>
        <p:xfrm>
          <a:off x="1016001" y="788968"/>
          <a:ext cx="10101156" cy="260908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262316">
                  <a:extLst>
                    <a:ext uri="{9D8B030D-6E8A-4147-A177-3AD203B41FA5}">
                      <a16:colId xmlns:a16="http://schemas.microsoft.com/office/drawing/2014/main" val="2013344175"/>
                    </a:ext>
                  </a:extLst>
                </a:gridCol>
                <a:gridCol w="1556397">
                  <a:extLst>
                    <a:ext uri="{9D8B030D-6E8A-4147-A177-3AD203B41FA5}">
                      <a16:colId xmlns:a16="http://schemas.microsoft.com/office/drawing/2014/main" val="3222516500"/>
                    </a:ext>
                  </a:extLst>
                </a:gridCol>
                <a:gridCol w="1426643">
                  <a:extLst>
                    <a:ext uri="{9D8B030D-6E8A-4147-A177-3AD203B41FA5}">
                      <a16:colId xmlns:a16="http://schemas.microsoft.com/office/drawing/2014/main" val="3203639880"/>
                    </a:ext>
                  </a:extLst>
                </a:gridCol>
                <a:gridCol w="1400385">
                  <a:extLst>
                    <a:ext uri="{9D8B030D-6E8A-4147-A177-3AD203B41FA5}">
                      <a16:colId xmlns:a16="http://schemas.microsoft.com/office/drawing/2014/main" val="1607622401"/>
                    </a:ext>
                  </a:extLst>
                </a:gridCol>
                <a:gridCol w="1435396">
                  <a:extLst>
                    <a:ext uri="{9D8B030D-6E8A-4147-A177-3AD203B41FA5}">
                      <a16:colId xmlns:a16="http://schemas.microsoft.com/office/drawing/2014/main" val="4280394171"/>
                    </a:ext>
                  </a:extLst>
                </a:gridCol>
                <a:gridCol w="1242842">
                  <a:extLst>
                    <a:ext uri="{9D8B030D-6E8A-4147-A177-3AD203B41FA5}">
                      <a16:colId xmlns:a16="http://schemas.microsoft.com/office/drawing/2014/main" val="2262553446"/>
                    </a:ext>
                  </a:extLst>
                </a:gridCol>
                <a:gridCol w="1777177">
                  <a:extLst>
                    <a:ext uri="{9D8B030D-6E8A-4147-A177-3AD203B41FA5}">
                      <a16:colId xmlns:a16="http://schemas.microsoft.com/office/drawing/2014/main" val="52708975"/>
                    </a:ext>
                  </a:extLst>
                </a:gridCol>
              </a:tblGrid>
              <a:tr h="11820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Учебный год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учащихся, выполнявших работу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Работа выполнена на «5»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Работа выполнена на «4»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Работа выполнена на «3»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Работа выполнена на «2»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Подтвердили свои оценки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86006479"/>
                  </a:ext>
                </a:extLst>
              </a:tr>
              <a:tr h="5808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2024- 2025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02573884"/>
                  </a:ext>
                </a:extLst>
              </a:tr>
              <a:tr h="5808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2025- 2026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94364764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504296" y="143549"/>
            <a:ext cx="11196637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Итоговый контроль 5 - 6 класс</a:t>
            </a:r>
            <a:endParaRPr kumimoji="0" lang="ru-RU" alt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4500495"/>
              </p:ext>
            </p:extLst>
          </p:nvPr>
        </p:nvGraphicFramePr>
        <p:xfrm>
          <a:off x="812804" y="3945685"/>
          <a:ext cx="10515596" cy="249744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502228">
                  <a:extLst>
                    <a:ext uri="{9D8B030D-6E8A-4147-A177-3AD203B41FA5}">
                      <a16:colId xmlns:a16="http://schemas.microsoft.com/office/drawing/2014/main" val="2360189550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2159788840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2711157731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2890174944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3580517084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793934225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564315067"/>
                    </a:ext>
                  </a:extLst>
                </a:gridCol>
              </a:tblGrid>
              <a:tr h="134842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класс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учащихся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Работа выполнена на «5»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Работа выполнена на «4»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Работа выполнена на «3»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Работа выполнена на «2»</a:t>
                      </a:r>
                      <a:endParaRPr lang="ru-RU" sz="11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Подтвердили свои оценки</a:t>
                      </a:r>
                      <a:endParaRPr lang="ru-RU" sz="11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73788941"/>
                  </a:ext>
                </a:extLst>
              </a:tr>
              <a:tr h="38300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1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1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1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37770317"/>
                  </a:ext>
                </a:extLst>
              </a:tr>
              <a:tr h="38300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1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1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1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70236109"/>
                  </a:ext>
                </a:extLst>
              </a:tr>
              <a:tr h="38300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1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1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82202735"/>
                  </a:ext>
                </a:extLst>
              </a:tr>
            </a:tbl>
          </a:graphicData>
        </a:graphic>
      </p:graphicFrame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504296" y="348848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Мониторинг результатов ВПР 2025 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2026 учебный год</a:t>
            </a:r>
            <a:endParaRPr kumimoji="0" lang="ru-RU" alt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9173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03120" y="1853737"/>
            <a:ext cx="77973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внимание!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371186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375</TotalTime>
  <Words>374</Words>
  <Application>Microsoft Office PowerPoint</Application>
  <PresentationFormat>Широкоэкранный</PresentationFormat>
  <Paragraphs>368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Cambria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Мария</cp:lastModifiedBy>
  <cp:revision>24</cp:revision>
  <dcterms:created xsi:type="dcterms:W3CDTF">2026-10-27T04:27:47Z</dcterms:created>
  <dcterms:modified xsi:type="dcterms:W3CDTF">2026-10-27T16:22:32Z</dcterms:modified>
</cp:coreProperties>
</file>