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70" r:id="rId9"/>
    <p:sldId id="272" r:id="rId10"/>
    <p:sldId id="264" r:id="rId11"/>
    <p:sldId id="271" r:id="rId12"/>
    <p:sldId id="265" r:id="rId13"/>
    <p:sldId id="266" r:id="rId14"/>
    <p:sldId id="267" r:id="rId15"/>
    <p:sldId id="273" r:id="rId16"/>
    <p:sldId id="274" r:id="rId17"/>
    <p:sldId id="275" r:id="rId18"/>
    <p:sldId id="268" r:id="rId19"/>
    <p:sldId id="269" r:id="rId20"/>
  </p:sldIdLst>
  <p:sldSz cx="12192000" cy="6858000"/>
  <p:notesSz cx="12192000" cy="6858000"/>
  <p:defaultTextStyle>
    <a:defPPr>
      <a:defRPr kern="0"/>
    </a:def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798" y="-96"/>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3600" b="0" i="0">
                <a:solidFill>
                  <a:schemeClr val="tx1"/>
                </a:solidFill>
                <a:latin typeface="Microsoft Sans Serif"/>
                <a:cs typeface="Microsoft Sans Serif"/>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7998"/>
          </a:xfrm>
          <a:prstGeom prst="rect">
            <a:avLst/>
          </a:prstGeom>
        </p:spPr>
      </p:pic>
      <p:sp>
        <p:nvSpPr>
          <p:cNvPr id="2" name="Holder 2"/>
          <p:cNvSpPr>
            <a:spLocks noGrp="1"/>
          </p:cNvSpPr>
          <p:nvPr>
            <p:ph type="title"/>
          </p:nvPr>
        </p:nvSpPr>
        <p:spPr/>
        <p:txBody>
          <a:bodyPr lIns="0" tIns="0" rIns="0" bIns="0"/>
          <a:lstStyle>
            <a:lvl1pPr>
              <a:defRPr sz="3600" b="0" i="0">
                <a:solidFill>
                  <a:schemeClr val="tx1"/>
                </a:solidFill>
                <a:latin typeface="Microsoft Sans Serif"/>
                <a:cs typeface="Microsoft Sans Serif"/>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chemeClr val="tx1"/>
                </a:solidFill>
                <a:latin typeface="Microsoft Sans Serif"/>
                <a:cs typeface="Microsoft Sans Serif"/>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chemeClr val="tx1"/>
                </a:solidFill>
                <a:latin typeface="Microsoft Sans Serif"/>
                <a:cs typeface="Microsoft Sans Serif"/>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9/26/2026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2192000" cy="6857998"/>
          </a:xfrm>
          <a:prstGeom prst="rect">
            <a:avLst/>
          </a:prstGeom>
        </p:spPr>
      </p:pic>
      <p:sp>
        <p:nvSpPr>
          <p:cNvPr id="2" name="Holder 2"/>
          <p:cNvSpPr>
            <a:spLocks noGrp="1"/>
          </p:cNvSpPr>
          <p:nvPr>
            <p:ph type="title"/>
          </p:nvPr>
        </p:nvSpPr>
        <p:spPr>
          <a:xfrm>
            <a:off x="2341245" y="512140"/>
            <a:ext cx="8860790" cy="2221230"/>
          </a:xfrm>
          <a:prstGeom prst="rect">
            <a:avLst/>
          </a:prstGeom>
        </p:spPr>
        <p:txBody>
          <a:bodyPr wrap="square" lIns="0" tIns="0" rIns="0" bIns="0">
            <a:spAutoFit/>
          </a:bodyPr>
          <a:lstStyle>
            <a:lvl1pPr>
              <a:defRPr sz="3600" b="0" i="0">
                <a:solidFill>
                  <a:schemeClr val="tx1"/>
                </a:solidFill>
                <a:latin typeface="Microsoft Sans Serif"/>
                <a:cs typeface="Microsoft Sans Serif"/>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9/26/2026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700" rIns="0" bIns="0" rtlCol="0">
            <a:spAutoFit/>
          </a:bodyPr>
          <a:lstStyle/>
          <a:p>
            <a:pPr marR="5080" algn="r">
              <a:lnSpc>
                <a:spcPct val="100000"/>
              </a:lnSpc>
              <a:spcBef>
                <a:spcPts val="100"/>
              </a:spcBef>
            </a:pPr>
            <a:r>
              <a:rPr spc="-25" dirty="0"/>
              <a:t>«Использование</a:t>
            </a:r>
            <a:r>
              <a:rPr spc="-120" dirty="0"/>
              <a:t> </a:t>
            </a:r>
            <a:r>
              <a:rPr spc="-35" dirty="0"/>
              <a:t>дидактического</a:t>
            </a:r>
            <a:r>
              <a:rPr spc="-165" dirty="0"/>
              <a:t> </a:t>
            </a:r>
            <a:r>
              <a:rPr spc="-10" dirty="0"/>
              <a:t>пособия</a:t>
            </a:r>
          </a:p>
          <a:p>
            <a:pPr marL="1786889" marR="5080" indent="-106680" algn="r">
              <a:lnSpc>
                <a:spcPct val="100000"/>
              </a:lnSpc>
              <a:spcBef>
                <a:spcPts val="5"/>
              </a:spcBef>
            </a:pPr>
            <a:r>
              <a:rPr spc="-50" dirty="0"/>
              <a:t>«Кубик</a:t>
            </a:r>
            <a:r>
              <a:rPr spc="-65" dirty="0"/>
              <a:t> </a:t>
            </a:r>
            <a:r>
              <a:rPr dirty="0"/>
              <a:t>Блума»</a:t>
            </a:r>
            <a:r>
              <a:rPr spc="-70" dirty="0"/>
              <a:t> </a:t>
            </a:r>
            <a:r>
              <a:rPr dirty="0"/>
              <a:t>в</a:t>
            </a:r>
            <a:r>
              <a:rPr spc="-125" dirty="0"/>
              <a:t> </a:t>
            </a:r>
            <a:r>
              <a:rPr spc="-50" dirty="0"/>
              <a:t>познавательном </a:t>
            </a:r>
            <a:r>
              <a:rPr spc="-10" dirty="0"/>
              <a:t>развитии</a:t>
            </a:r>
            <a:r>
              <a:rPr spc="-235" dirty="0"/>
              <a:t> </a:t>
            </a:r>
            <a:r>
              <a:rPr dirty="0"/>
              <a:t>обучающихся</a:t>
            </a:r>
            <a:r>
              <a:rPr spc="-204" dirty="0"/>
              <a:t> </a:t>
            </a:r>
            <a:r>
              <a:rPr spc="-10" dirty="0"/>
              <a:t>старшего </a:t>
            </a:r>
            <a:r>
              <a:rPr spc="-25" dirty="0"/>
              <a:t>дошкольного</a:t>
            </a:r>
            <a:r>
              <a:rPr spc="-125" dirty="0"/>
              <a:t> </a:t>
            </a:r>
            <a:r>
              <a:rPr spc="-10" dirty="0"/>
              <a:t>возраста</a:t>
            </a:r>
            <a:r>
              <a:rPr spc="-95" dirty="0"/>
              <a:t> </a:t>
            </a:r>
            <a:r>
              <a:rPr dirty="0"/>
              <a:t>с</a:t>
            </a:r>
            <a:r>
              <a:rPr spc="-125" dirty="0"/>
              <a:t> </a:t>
            </a:r>
            <a:r>
              <a:rPr spc="-10" dirty="0"/>
              <a:t>ЗПР».</a:t>
            </a:r>
          </a:p>
        </p:txBody>
      </p:sp>
      <p:sp>
        <p:nvSpPr>
          <p:cNvPr id="3" name="object 3"/>
          <p:cNvSpPr txBox="1"/>
          <p:nvPr/>
        </p:nvSpPr>
        <p:spPr>
          <a:xfrm>
            <a:off x="8087106" y="2955797"/>
            <a:ext cx="3117850" cy="299720"/>
          </a:xfrm>
          <a:prstGeom prst="rect">
            <a:avLst/>
          </a:prstGeom>
        </p:spPr>
        <p:txBody>
          <a:bodyPr vert="horz" wrap="square" lIns="0" tIns="12700" rIns="0" bIns="0" rtlCol="0">
            <a:spAutoFit/>
          </a:bodyPr>
          <a:lstStyle/>
          <a:p>
            <a:pPr marL="12700">
              <a:lnSpc>
                <a:spcPct val="100000"/>
              </a:lnSpc>
              <a:spcBef>
                <a:spcPts val="100"/>
              </a:spcBef>
            </a:pPr>
            <a:r>
              <a:rPr sz="1800" b="1" spc="-20" dirty="0">
                <a:latin typeface="Arial"/>
                <a:cs typeface="Arial"/>
              </a:rPr>
              <a:t>подготовила:</a:t>
            </a:r>
            <a:r>
              <a:rPr sz="1800" b="1" spc="-40" dirty="0">
                <a:latin typeface="Arial"/>
                <a:cs typeface="Arial"/>
              </a:rPr>
              <a:t> </a:t>
            </a:r>
            <a:r>
              <a:rPr sz="1800" b="1" dirty="0">
                <a:latin typeface="Arial"/>
                <a:cs typeface="Arial"/>
              </a:rPr>
              <a:t>Иванова</a:t>
            </a:r>
            <a:r>
              <a:rPr sz="1800" b="1" spc="-80" dirty="0">
                <a:latin typeface="Arial"/>
                <a:cs typeface="Arial"/>
              </a:rPr>
              <a:t> </a:t>
            </a:r>
            <a:r>
              <a:rPr sz="1800" b="1" spc="-20" dirty="0">
                <a:latin typeface="Arial"/>
                <a:cs typeface="Arial"/>
              </a:rPr>
              <a:t>О.В.</a:t>
            </a:r>
            <a:endParaRPr sz="180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88644" y="2238817"/>
            <a:ext cx="8571230" cy="2660650"/>
          </a:xfrm>
          <a:prstGeom prst="rect">
            <a:avLst/>
          </a:prstGeom>
        </p:spPr>
        <p:txBody>
          <a:bodyPr vert="horz" wrap="square" lIns="0" tIns="12065" rIns="0" bIns="0" rtlCol="0">
            <a:spAutoFit/>
          </a:bodyPr>
          <a:lstStyle/>
          <a:p>
            <a:pPr marL="12700" marR="2258695">
              <a:lnSpc>
                <a:spcPct val="120100"/>
              </a:lnSpc>
              <a:spcBef>
                <a:spcPts val="95"/>
              </a:spcBef>
            </a:pPr>
            <a:r>
              <a:rPr sz="3600" b="1" i="1" dirty="0">
                <a:latin typeface="Arial"/>
                <a:cs typeface="Arial"/>
              </a:rPr>
              <a:t>«Расскажи</a:t>
            </a:r>
            <a:r>
              <a:rPr sz="3600" b="1" i="1" spc="20" dirty="0">
                <a:latin typeface="Arial"/>
                <a:cs typeface="Arial"/>
              </a:rPr>
              <a:t> </a:t>
            </a:r>
            <a:r>
              <a:rPr sz="3600" b="1" i="1" dirty="0">
                <a:latin typeface="Arial"/>
                <a:cs typeface="Arial"/>
              </a:rPr>
              <a:t>мне</a:t>
            </a:r>
            <a:r>
              <a:rPr sz="3600" b="1" i="1" spc="-15" dirty="0">
                <a:latin typeface="Arial"/>
                <a:cs typeface="Arial"/>
              </a:rPr>
              <a:t> </a:t>
            </a:r>
            <a:r>
              <a:rPr sz="3600" b="1" i="1" dirty="0">
                <a:latin typeface="Arial"/>
                <a:cs typeface="Arial"/>
              </a:rPr>
              <a:t>-</a:t>
            </a:r>
            <a:r>
              <a:rPr sz="3600" b="1" i="1" spc="-10" dirty="0">
                <a:latin typeface="Arial"/>
                <a:cs typeface="Arial"/>
              </a:rPr>
              <a:t> </a:t>
            </a:r>
            <a:r>
              <a:rPr sz="3600" b="1" i="1" dirty="0">
                <a:latin typeface="Arial"/>
                <a:cs typeface="Arial"/>
              </a:rPr>
              <a:t>и</a:t>
            </a:r>
            <a:r>
              <a:rPr sz="3600" b="1" i="1" spc="-30" dirty="0">
                <a:latin typeface="Arial"/>
                <a:cs typeface="Arial"/>
              </a:rPr>
              <a:t> </a:t>
            </a:r>
            <a:r>
              <a:rPr sz="3600" b="1" i="1" dirty="0">
                <a:latin typeface="Arial"/>
                <a:cs typeface="Arial"/>
              </a:rPr>
              <a:t>я</a:t>
            </a:r>
            <a:r>
              <a:rPr sz="3600" b="1" i="1" spc="-25" dirty="0">
                <a:latin typeface="Arial"/>
                <a:cs typeface="Arial"/>
              </a:rPr>
              <a:t> </a:t>
            </a:r>
            <a:r>
              <a:rPr sz="3600" b="1" i="1" spc="-30" dirty="0">
                <a:latin typeface="Arial"/>
                <a:cs typeface="Arial"/>
              </a:rPr>
              <a:t>забуду, </a:t>
            </a:r>
            <a:r>
              <a:rPr sz="3600" b="1" i="1" dirty="0">
                <a:latin typeface="Arial"/>
                <a:cs typeface="Arial"/>
              </a:rPr>
              <a:t>покажи</a:t>
            </a:r>
            <a:r>
              <a:rPr sz="3600" b="1" i="1" spc="-10" dirty="0">
                <a:latin typeface="Arial"/>
                <a:cs typeface="Arial"/>
              </a:rPr>
              <a:t> </a:t>
            </a:r>
            <a:r>
              <a:rPr sz="3600" b="1" i="1" dirty="0">
                <a:latin typeface="Arial"/>
                <a:cs typeface="Arial"/>
              </a:rPr>
              <a:t>мне - и</a:t>
            </a:r>
            <a:r>
              <a:rPr sz="3600" b="1" i="1" spc="-15" dirty="0">
                <a:latin typeface="Arial"/>
                <a:cs typeface="Arial"/>
              </a:rPr>
              <a:t> </a:t>
            </a:r>
            <a:r>
              <a:rPr sz="3600" b="1" i="1" dirty="0">
                <a:latin typeface="Arial"/>
                <a:cs typeface="Arial"/>
              </a:rPr>
              <a:t>я</a:t>
            </a:r>
            <a:r>
              <a:rPr sz="3600" b="1" i="1" spc="-5" dirty="0">
                <a:latin typeface="Arial"/>
                <a:cs typeface="Arial"/>
              </a:rPr>
              <a:t> </a:t>
            </a:r>
            <a:r>
              <a:rPr sz="3600" b="1" i="1" spc="-10" dirty="0">
                <a:latin typeface="Arial"/>
                <a:cs typeface="Arial"/>
              </a:rPr>
              <a:t>запомню,</a:t>
            </a:r>
            <a:endParaRPr sz="3600">
              <a:latin typeface="Arial"/>
              <a:cs typeface="Arial"/>
            </a:endParaRPr>
          </a:p>
          <a:p>
            <a:pPr marL="12700">
              <a:lnSpc>
                <a:spcPct val="100000"/>
              </a:lnSpc>
              <a:spcBef>
                <a:spcPts val="870"/>
              </a:spcBef>
            </a:pPr>
            <a:r>
              <a:rPr sz="3600" b="1" i="1" dirty="0">
                <a:latin typeface="Arial"/>
                <a:cs typeface="Arial"/>
              </a:rPr>
              <a:t>дай</a:t>
            </a:r>
            <a:r>
              <a:rPr sz="3600" b="1" i="1" spc="-30" dirty="0">
                <a:latin typeface="Arial"/>
                <a:cs typeface="Arial"/>
              </a:rPr>
              <a:t> </a:t>
            </a:r>
            <a:r>
              <a:rPr sz="3600" b="1" i="1" dirty="0">
                <a:latin typeface="Arial"/>
                <a:cs typeface="Arial"/>
              </a:rPr>
              <a:t>мне</a:t>
            </a:r>
            <a:r>
              <a:rPr sz="3600" b="1" i="1" spc="-10" dirty="0">
                <a:latin typeface="Arial"/>
                <a:cs typeface="Arial"/>
              </a:rPr>
              <a:t> </a:t>
            </a:r>
            <a:r>
              <a:rPr sz="3600" b="1" i="1" dirty="0">
                <a:latin typeface="Arial"/>
                <a:cs typeface="Arial"/>
              </a:rPr>
              <a:t>сделать</a:t>
            </a:r>
            <a:r>
              <a:rPr sz="3600" b="1" i="1" spc="15" dirty="0">
                <a:latin typeface="Arial"/>
                <a:cs typeface="Arial"/>
              </a:rPr>
              <a:t> </a:t>
            </a:r>
            <a:r>
              <a:rPr sz="3600" b="1" i="1" dirty="0">
                <a:latin typeface="Arial"/>
                <a:cs typeface="Arial"/>
              </a:rPr>
              <a:t>-</a:t>
            </a:r>
            <a:r>
              <a:rPr sz="3600" b="1" i="1" spc="-30" dirty="0">
                <a:latin typeface="Arial"/>
                <a:cs typeface="Arial"/>
              </a:rPr>
              <a:t> </a:t>
            </a:r>
            <a:r>
              <a:rPr sz="3600" b="1" i="1" dirty="0">
                <a:latin typeface="Arial"/>
                <a:cs typeface="Arial"/>
              </a:rPr>
              <a:t>и</a:t>
            </a:r>
            <a:r>
              <a:rPr sz="3600" b="1" i="1" spc="10" dirty="0">
                <a:latin typeface="Arial"/>
                <a:cs typeface="Arial"/>
              </a:rPr>
              <a:t> </a:t>
            </a:r>
            <a:r>
              <a:rPr sz="3600" b="1" i="1" dirty="0">
                <a:latin typeface="Arial"/>
                <a:cs typeface="Arial"/>
              </a:rPr>
              <a:t>я</a:t>
            </a:r>
            <a:r>
              <a:rPr sz="3600" b="1" i="1" spc="-5" dirty="0">
                <a:latin typeface="Arial"/>
                <a:cs typeface="Arial"/>
              </a:rPr>
              <a:t> </a:t>
            </a:r>
            <a:r>
              <a:rPr sz="3600" b="1" i="1" spc="-10" dirty="0">
                <a:latin typeface="Arial"/>
                <a:cs typeface="Arial"/>
              </a:rPr>
              <a:t>пойму»</a:t>
            </a:r>
            <a:endParaRPr sz="3600">
              <a:latin typeface="Arial"/>
              <a:cs typeface="Arial"/>
            </a:endParaRPr>
          </a:p>
          <a:p>
            <a:pPr marL="6237605">
              <a:lnSpc>
                <a:spcPct val="100000"/>
              </a:lnSpc>
              <a:spcBef>
                <a:spcPts val="865"/>
              </a:spcBef>
            </a:pPr>
            <a:r>
              <a:rPr sz="3600" b="1" i="1" spc="-30" dirty="0">
                <a:latin typeface="Arial"/>
                <a:cs typeface="Arial"/>
              </a:rPr>
              <a:t>Конфуций</a:t>
            </a:r>
            <a:endParaRPr sz="3600">
              <a:latin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88644" y="328625"/>
            <a:ext cx="10537825" cy="3147060"/>
          </a:xfrm>
          <a:prstGeom prst="rect">
            <a:avLst/>
          </a:prstGeom>
        </p:spPr>
        <p:txBody>
          <a:bodyPr vert="horz" wrap="square" lIns="0" tIns="12065" rIns="0" bIns="0" rtlCol="0">
            <a:spAutoFit/>
          </a:bodyPr>
          <a:lstStyle/>
          <a:p>
            <a:pPr marL="12700" marR="1329055" indent="789305">
              <a:lnSpc>
                <a:spcPct val="100000"/>
              </a:lnSpc>
              <a:spcBef>
                <a:spcPts val="95"/>
              </a:spcBef>
            </a:pPr>
            <a:r>
              <a:rPr sz="3200" dirty="0">
                <a:latin typeface="Microsoft Sans Serif"/>
                <a:cs typeface="Microsoft Sans Serif"/>
              </a:rPr>
              <a:t>красная</a:t>
            </a:r>
            <a:r>
              <a:rPr sz="3200" spc="-100" dirty="0">
                <a:latin typeface="Microsoft Sans Serif"/>
                <a:cs typeface="Microsoft Sans Serif"/>
              </a:rPr>
              <a:t> </a:t>
            </a:r>
            <a:r>
              <a:rPr sz="3200" dirty="0">
                <a:latin typeface="Microsoft Sans Serif"/>
                <a:cs typeface="Microsoft Sans Serif"/>
              </a:rPr>
              <a:t>фишка</a:t>
            </a:r>
            <a:r>
              <a:rPr sz="3200" spc="-80" dirty="0">
                <a:latin typeface="Microsoft Sans Serif"/>
                <a:cs typeface="Microsoft Sans Serif"/>
              </a:rPr>
              <a:t> </a:t>
            </a:r>
            <a:r>
              <a:rPr sz="3200" dirty="0">
                <a:latin typeface="Microsoft Sans Serif"/>
                <a:cs typeface="Microsoft Sans Serif"/>
              </a:rPr>
              <a:t>-</a:t>
            </a:r>
            <a:r>
              <a:rPr sz="3200" spc="-105" dirty="0">
                <a:latin typeface="Microsoft Sans Serif"/>
                <a:cs typeface="Microsoft Sans Serif"/>
              </a:rPr>
              <a:t> </a:t>
            </a:r>
            <a:r>
              <a:rPr sz="3200" dirty="0">
                <a:latin typeface="Microsoft Sans Serif"/>
                <a:cs typeface="Microsoft Sans Serif"/>
              </a:rPr>
              <a:t>ничего</a:t>
            </a:r>
            <a:r>
              <a:rPr sz="3200" spc="-85" dirty="0">
                <a:latin typeface="Microsoft Sans Serif"/>
                <a:cs typeface="Microsoft Sans Serif"/>
              </a:rPr>
              <a:t> </a:t>
            </a:r>
            <a:r>
              <a:rPr sz="3200" dirty="0">
                <a:latin typeface="Microsoft Sans Serif"/>
                <a:cs typeface="Microsoft Sans Serif"/>
              </a:rPr>
              <a:t>не</a:t>
            </a:r>
            <a:r>
              <a:rPr sz="3200" spc="-105" dirty="0">
                <a:latin typeface="Microsoft Sans Serif"/>
                <a:cs typeface="Microsoft Sans Serif"/>
              </a:rPr>
              <a:t> </a:t>
            </a:r>
            <a:r>
              <a:rPr sz="3200" dirty="0">
                <a:latin typeface="Microsoft Sans Serif"/>
                <a:cs typeface="Microsoft Sans Serif"/>
              </a:rPr>
              <a:t>знаю</a:t>
            </a:r>
            <a:r>
              <a:rPr sz="3200" spc="-110" dirty="0">
                <a:latin typeface="Microsoft Sans Serif"/>
                <a:cs typeface="Microsoft Sans Serif"/>
              </a:rPr>
              <a:t> </a:t>
            </a:r>
            <a:r>
              <a:rPr sz="3200" dirty="0">
                <a:latin typeface="Microsoft Sans Serif"/>
                <a:cs typeface="Microsoft Sans Serif"/>
              </a:rPr>
              <a:t>про</a:t>
            </a:r>
            <a:r>
              <a:rPr sz="3200" spc="-80" dirty="0">
                <a:latin typeface="Microsoft Sans Serif"/>
                <a:cs typeface="Microsoft Sans Serif"/>
              </a:rPr>
              <a:t> </a:t>
            </a:r>
            <a:r>
              <a:rPr sz="3200" spc="-10" dirty="0">
                <a:latin typeface="Microsoft Sans Serif"/>
                <a:cs typeface="Microsoft Sans Serif"/>
              </a:rPr>
              <a:t>данное </a:t>
            </a:r>
            <a:r>
              <a:rPr sz="3200" spc="-25" dirty="0">
                <a:latin typeface="Microsoft Sans Serif"/>
                <a:cs typeface="Microsoft Sans Serif"/>
              </a:rPr>
              <a:t>дидактическое</a:t>
            </a:r>
            <a:r>
              <a:rPr sz="3200" spc="-145" dirty="0">
                <a:latin typeface="Microsoft Sans Serif"/>
                <a:cs typeface="Microsoft Sans Serif"/>
              </a:rPr>
              <a:t> </a:t>
            </a:r>
            <a:r>
              <a:rPr sz="3200" spc="-10" dirty="0">
                <a:latin typeface="Microsoft Sans Serif"/>
                <a:cs typeface="Microsoft Sans Serif"/>
              </a:rPr>
              <a:t>пособие;</a:t>
            </a:r>
            <a:endParaRPr sz="3200">
              <a:latin typeface="Microsoft Sans Serif"/>
              <a:cs typeface="Microsoft Sans Serif"/>
            </a:endParaRPr>
          </a:p>
          <a:p>
            <a:pPr marL="12700" marR="102870" indent="789305">
              <a:lnSpc>
                <a:spcPct val="100000"/>
              </a:lnSpc>
              <a:spcBef>
                <a:spcPts val="770"/>
              </a:spcBef>
            </a:pPr>
            <a:r>
              <a:rPr sz="3200" spc="-20" dirty="0">
                <a:latin typeface="Microsoft Sans Serif"/>
                <a:cs typeface="Microsoft Sans Serif"/>
              </a:rPr>
              <a:t>желтая</a:t>
            </a:r>
            <a:r>
              <a:rPr sz="3200" spc="-100" dirty="0">
                <a:latin typeface="Microsoft Sans Serif"/>
                <a:cs typeface="Microsoft Sans Serif"/>
              </a:rPr>
              <a:t> </a:t>
            </a:r>
            <a:r>
              <a:rPr sz="3200" dirty="0">
                <a:latin typeface="Microsoft Sans Serif"/>
                <a:cs typeface="Microsoft Sans Serif"/>
              </a:rPr>
              <a:t>фишка</a:t>
            </a:r>
            <a:r>
              <a:rPr sz="3200" spc="-80" dirty="0">
                <a:latin typeface="Microsoft Sans Serif"/>
                <a:cs typeface="Microsoft Sans Serif"/>
              </a:rPr>
              <a:t> </a:t>
            </a:r>
            <a:r>
              <a:rPr sz="3200" dirty="0">
                <a:latin typeface="Microsoft Sans Serif"/>
                <a:cs typeface="Microsoft Sans Serif"/>
              </a:rPr>
              <a:t>-</a:t>
            </a:r>
            <a:r>
              <a:rPr sz="3200" spc="-110" dirty="0">
                <a:latin typeface="Microsoft Sans Serif"/>
                <a:cs typeface="Microsoft Sans Serif"/>
              </a:rPr>
              <a:t> </a:t>
            </a:r>
            <a:r>
              <a:rPr sz="3200" dirty="0">
                <a:latin typeface="Microsoft Sans Serif"/>
                <a:cs typeface="Microsoft Sans Serif"/>
              </a:rPr>
              <a:t>информация</a:t>
            </a:r>
            <a:r>
              <a:rPr sz="3200" spc="-25" dirty="0">
                <a:latin typeface="Microsoft Sans Serif"/>
                <a:cs typeface="Microsoft Sans Serif"/>
              </a:rPr>
              <a:t> </a:t>
            </a:r>
            <a:r>
              <a:rPr sz="3200" spc="-40" dirty="0">
                <a:latin typeface="Microsoft Sans Serif"/>
                <a:cs typeface="Microsoft Sans Serif"/>
              </a:rPr>
              <a:t>знакома,</a:t>
            </a:r>
            <a:r>
              <a:rPr sz="3200" spc="-80" dirty="0">
                <a:latin typeface="Microsoft Sans Serif"/>
                <a:cs typeface="Microsoft Sans Serif"/>
              </a:rPr>
              <a:t> </a:t>
            </a:r>
            <a:r>
              <a:rPr sz="3200" dirty="0">
                <a:latin typeface="Microsoft Sans Serif"/>
                <a:cs typeface="Microsoft Sans Serif"/>
              </a:rPr>
              <a:t>но</a:t>
            </a:r>
            <a:r>
              <a:rPr sz="3200" spc="-100" dirty="0">
                <a:latin typeface="Microsoft Sans Serif"/>
                <a:cs typeface="Microsoft Sans Serif"/>
              </a:rPr>
              <a:t> </a:t>
            </a:r>
            <a:r>
              <a:rPr sz="3200" dirty="0">
                <a:latin typeface="Microsoft Sans Serif"/>
                <a:cs typeface="Microsoft Sans Serif"/>
              </a:rPr>
              <a:t>в</a:t>
            </a:r>
            <a:r>
              <a:rPr sz="3200" spc="-100" dirty="0">
                <a:latin typeface="Microsoft Sans Serif"/>
                <a:cs typeface="Microsoft Sans Serif"/>
              </a:rPr>
              <a:t> </a:t>
            </a:r>
            <a:r>
              <a:rPr sz="3200" spc="-10" dirty="0">
                <a:latin typeface="Microsoft Sans Serif"/>
                <a:cs typeface="Microsoft Sans Serif"/>
              </a:rPr>
              <a:t>работе </a:t>
            </a:r>
            <a:r>
              <a:rPr sz="3200" dirty="0">
                <a:latin typeface="Microsoft Sans Serif"/>
                <a:cs typeface="Microsoft Sans Serif"/>
              </a:rPr>
              <a:t>не</a:t>
            </a:r>
            <a:r>
              <a:rPr sz="3200" spc="-20" dirty="0">
                <a:latin typeface="Microsoft Sans Serif"/>
                <a:cs typeface="Microsoft Sans Serif"/>
              </a:rPr>
              <a:t> </a:t>
            </a:r>
            <a:r>
              <a:rPr sz="3200" spc="-10" dirty="0">
                <a:latin typeface="Microsoft Sans Serif"/>
                <a:cs typeface="Microsoft Sans Serif"/>
              </a:rPr>
              <a:t>применяю;</a:t>
            </a:r>
            <a:endParaRPr sz="3200">
              <a:latin typeface="Microsoft Sans Serif"/>
              <a:cs typeface="Microsoft Sans Serif"/>
            </a:endParaRPr>
          </a:p>
          <a:p>
            <a:pPr marL="12700" marR="5080" indent="789305">
              <a:lnSpc>
                <a:spcPct val="100000"/>
              </a:lnSpc>
              <a:spcBef>
                <a:spcPts val="770"/>
              </a:spcBef>
            </a:pPr>
            <a:r>
              <a:rPr sz="3200" spc="-20" dirty="0">
                <a:latin typeface="Microsoft Sans Serif"/>
                <a:cs typeface="Microsoft Sans Serif"/>
              </a:rPr>
              <a:t>зеленая</a:t>
            </a:r>
            <a:r>
              <a:rPr sz="3200" spc="-100" dirty="0">
                <a:latin typeface="Microsoft Sans Serif"/>
                <a:cs typeface="Microsoft Sans Serif"/>
              </a:rPr>
              <a:t> </a:t>
            </a:r>
            <a:r>
              <a:rPr sz="3200" dirty="0">
                <a:latin typeface="Microsoft Sans Serif"/>
                <a:cs typeface="Microsoft Sans Serif"/>
              </a:rPr>
              <a:t>фишка</a:t>
            </a:r>
            <a:r>
              <a:rPr sz="3200" spc="-60" dirty="0">
                <a:latin typeface="Microsoft Sans Serif"/>
                <a:cs typeface="Microsoft Sans Serif"/>
              </a:rPr>
              <a:t> </a:t>
            </a:r>
            <a:r>
              <a:rPr sz="3200" dirty="0">
                <a:latin typeface="Microsoft Sans Serif"/>
                <a:cs typeface="Microsoft Sans Serif"/>
              </a:rPr>
              <a:t>-</a:t>
            </a:r>
            <a:r>
              <a:rPr sz="3200" spc="-105" dirty="0">
                <a:latin typeface="Microsoft Sans Serif"/>
                <a:cs typeface="Microsoft Sans Serif"/>
              </a:rPr>
              <a:t> </a:t>
            </a:r>
            <a:r>
              <a:rPr sz="3200" dirty="0">
                <a:latin typeface="Microsoft Sans Serif"/>
                <a:cs typeface="Microsoft Sans Serif"/>
              </a:rPr>
              <a:t>владею</a:t>
            </a:r>
            <a:r>
              <a:rPr sz="3200" spc="-105" dirty="0">
                <a:latin typeface="Microsoft Sans Serif"/>
                <a:cs typeface="Microsoft Sans Serif"/>
              </a:rPr>
              <a:t> </a:t>
            </a:r>
            <a:r>
              <a:rPr sz="3200" spc="-10" dirty="0">
                <a:latin typeface="Microsoft Sans Serif"/>
                <a:cs typeface="Microsoft Sans Serif"/>
              </a:rPr>
              <a:t>информацией,</a:t>
            </a:r>
            <a:r>
              <a:rPr sz="3200" spc="-35" dirty="0">
                <a:latin typeface="Microsoft Sans Serif"/>
                <a:cs typeface="Microsoft Sans Serif"/>
              </a:rPr>
              <a:t> </a:t>
            </a:r>
            <a:r>
              <a:rPr sz="3200" spc="-10" dirty="0">
                <a:latin typeface="Microsoft Sans Serif"/>
                <a:cs typeface="Microsoft Sans Serif"/>
              </a:rPr>
              <a:t>использую </a:t>
            </a:r>
            <a:r>
              <a:rPr sz="3200" dirty="0">
                <a:latin typeface="Microsoft Sans Serif"/>
                <a:cs typeface="Microsoft Sans Serif"/>
              </a:rPr>
              <a:t>в</a:t>
            </a:r>
            <a:r>
              <a:rPr sz="3200" spc="-40" dirty="0">
                <a:latin typeface="Microsoft Sans Serif"/>
                <a:cs typeface="Microsoft Sans Serif"/>
              </a:rPr>
              <a:t> </a:t>
            </a:r>
            <a:r>
              <a:rPr sz="3200" dirty="0">
                <a:latin typeface="Microsoft Sans Serif"/>
                <a:cs typeface="Microsoft Sans Serif"/>
              </a:rPr>
              <a:t>работе</a:t>
            </a:r>
            <a:r>
              <a:rPr sz="3200" spc="-25" dirty="0">
                <a:latin typeface="Microsoft Sans Serif"/>
                <a:cs typeface="Microsoft Sans Serif"/>
              </a:rPr>
              <a:t> </a:t>
            </a:r>
            <a:r>
              <a:rPr sz="3200" dirty="0">
                <a:latin typeface="Microsoft Sans Serif"/>
                <a:cs typeface="Microsoft Sans Serif"/>
              </a:rPr>
              <a:t>с</a:t>
            </a:r>
            <a:r>
              <a:rPr sz="3200" spc="-60" dirty="0">
                <a:latin typeface="Microsoft Sans Serif"/>
                <a:cs typeface="Microsoft Sans Serif"/>
              </a:rPr>
              <a:t> </a:t>
            </a:r>
            <a:r>
              <a:rPr sz="3200" spc="-10" dirty="0">
                <a:latin typeface="Microsoft Sans Serif"/>
                <a:cs typeface="Microsoft Sans Serif"/>
              </a:rPr>
              <a:t>дошкольниками</a:t>
            </a:r>
            <a:endParaRPr sz="3200">
              <a:latin typeface="Microsoft Sans Serif"/>
              <a:cs typeface="Microsoft Sans Serif"/>
            </a:endParaRPr>
          </a:p>
        </p:txBody>
      </p:sp>
      <p:grpSp>
        <p:nvGrpSpPr>
          <p:cNvPr id="3" name="object 3"/>
          <p:cNvGrpSpPr/>
          <p:nvPr/>
        </p:nvGrpSpPr>
        <p:grpSpPr>
          <a:xfrm>
            <a:off x="868680" y="387095"/>
            <a:ext cx="546100" cy="475615"/>
            <a:chOff x="868680" y="387095"/>
            <a:chExt cx="546100" cy="475615"/>
          </a:xfrm>
        </p:grpSpPr>
        <p:sp>
          <p:nvSpPr>
            <p:cNvPr id="4" name="object 4"/>
            <p:cNvSpPr/>
            <p:nvPr/>
          </p:nvSpPr>
          <p:spPr>
            <a:xfrm>
              <a:off x="873252" y="391667"/>
              <a:ext cx="536575" cy="466725"/>
            </a:xfrm>
            <a:custGeom>
              <a:avLst/>
              <a:gdLst/>
              <a:ahLst/>
              <a:cxnLst/>
              <a:rect l="l" t="t" r="r" b="b"/>
              <a:pathLst>
                <a:path w="536575" h="466725">
                  <a:moveTo>
                    <a:pt x="268223" y="0"/>
                  </a:moveTo>
                  <a:lnTo>
                    <a:pt x="220011" y="3756"/>
                  </a:lnTo>
                  <a:lnTo>
                    <a:pt x="174633" y="14587"/>
                  </a:lnTo>
                  <a:lnTo>
                    <a:pt x="132847" y="31834"/>
                  </a:lnTo>
                  <a:lnTo>
                    <a:pt x="95412" y="54838"/>
                  </a:lnTo>
                  <a:lnTo>
                    <a:pt x="63083" y="82941"/>
                  </a:lnTo>
                  <a:lnTo>
                    <a:pt x="36621" y="115485"/>
                  </a:lnTo>
                  <a:lnTo>
                    <a:pt x="16781" y="151810"/>
                  </a:lnTo>
                  <a:lnTo>
                    <a:pt x="4321" y="191258"/>
                  </a:lnTo>
                  <a:lnTo>
                    <a:pt x="0" y="233172"/>
                  </a:lnTo>
                  <a:lnTo>
                    <a:pt x="4321" y="275085"/>
                  </a:lnTo>
                  <a:lnTo>
                    <a:pt x="16781" y="314533"/>
                  </a:lnTo>
                  <a:lnTo>
                    <a:pt x="36621" y="350858"/>
                  </a:lnTo>
                  <a:lnTo>
                    <a:pt x="63083" y="383402"/>
                  </a:lnTo>
                  <a:lnTo>
                    <a:pt x="95412" y="411505"/>
                  </a:lnTo>
                  <a:lnTo>
                    <a:pt x="132847" y="434509"/>
                  </a:lnTo>
                  <a:lnTo>
                    <a:pt x="174633" y="451756"/>
                  </a:lnTo>
                  <a:lnTo>
                    <a:pt x="220011" y="462587"/>
                  </a:lnTo>
                  <a:lnTo>
                    <a:pt x="268223" y="466344"/>
                  </a:lnTo>
                  <a:lnTo>
                    <a:pt x="316423" y="462587"/>
                  </a:lnTo>
                  <a:lnTo>
                    <a:pt x="361794" y="451756"/>
                  </a:lnTo>
                  <a:lnTo>
                    <a:pt x="403577" y="434509"/>
                  </a:lnTo>
                  <a:lnTo>
                    <a:pt x="441015" y="411505"/>
                  </a:lnTo>
                  <a:lnTo>
                    <a:pt x="473347" y="383402"/>
                  </a:lnTo>
                  <a:lnTo>
                    <a:pt x="499815" y="350858"/>
                  </a:lnTo>
                  <a:lnTo>
                    <a:pt x="519661" y="314533"/>
                  </a:lnTo>
                  <a:lnTo>
                    <a:pt x="532124" y="275085"/>
                  </a:lnTo>
                  <a:lnTo>
                    <a:pt x="536447" y="233172"/>
                  </a:lnTo>
                  <a:lnTo>
                    <a:pt x="532124" y="191258"/>
                  </a:lnTo>
                  <a:lnTo>
                    <a:pt x="519661" y="151810"/>
                  </a:lnTo>
                  <a:lnTo>
                    <a:pt x="499815" y="115485"/>
                  </a:lnTo>
                  <a:lnTo>
                    <a:pt x="473347" y="82941"/>
                  </a:lnTo>
                  <a:lnTo>
                    <a:pt x="441015" y="54838"/>
                  </a:lnTo>
                  <a:lnTo>
                    <a:pt x="403577" y="31834"/>
                  </a:lnTo>
                  <a:lnTo>
                    <a:pt x="361794" y="14587"/>
                  </a:lnTo>
                  <a:lnTo>
                    <a:pt x="316423" y="3756"/>
                  </a:lnTo>
                  <a:lnTo>
                    <a:pt x="268223" y="0"/>
                  </a:lnTo>
                  <a:close/>
                </a:path>
              </a:pathLst>
            </a:custGeom>
            <a:solidFill>
              <a:srgbClr val="FF0000"/>
            </a:solidFill>
          </p:spPr>
          <p:txBody>
            <a:bodyPr wrap="square" lIns="0" tIns="0" rIns="0" bIns="0" rtlCol="0"/>
            <a:lstStyle/>
            <a:p>
              <a:endParaRPr/>
            </a:p>
          </p:txBody>
        </p:sp>
        <p:sp>
          <p:nvSpPr>
            <p:cNvPr id="5" name="object 5"/>
            <p:cNvSpPr/>
            <p:nvPr/>
          </p:nvSpPr>
          <p:spPr>
            <a:xfrm>
              <a:off x="873252" y="391667"/>
              <a:ext cx="536575" cy="466725"/>
            </a:xfrm>
            <a:custGeom>
              <a:avLst/>
              <a:gdLst/>
              <a:ahLst/>
              <a:cxnLst/>
              <a:rect l="l" t="t" r="r" b="b"/>
              <a:pathLst>
                <a:path w="536575" h="466725">
                  <a:moveTo>
                    <a:pt x="0" y="233172"/>
                  </a:moveTo>
                  <a:lnTo>
                    <a:pt x="4321" y="191258"/>
                  </a:lnTo>
                  <a:lnTo>
                    <a:pt x="16781" y="151810"/>
                  </a:lnTo>
                  <a:lnTo>
                    <a:pt x="36621" y="115485"/>
                  </a:lnTo>
                  <a:lnTo>
                    <a:pt x="63083" y="82941"/>
                  </a:lnTo>
                  <a:lnTo>
                    <a:pt x="95412" y="54838"/>
                  </a:lnTo>
                  <a:lnTo>
                    <a:pt x="132847" y="31834"/>
                  </a:lnTo>
                  <a:lnTo>
                    <a:pt x="174633" y="14587"/>
                  </a:lnTo>
                  <a:lnTo>
                    <a:pt x="220011" y="3756"/>
                  </a:lnTo>
                  <a:lnTo>
                    <a:pt x="268223" y="0"/>
                  </a:lnTo>
                  <a:lnTo>
                    <a:pt x="316423" y="3756"/>
                  </a:lnTo>
                  <a:lnTo>
                    <a:pt x="361794" y="14587"/>
                  </a:lnTo>
                  <a:lnTo>
                    <a:pt x="403577" y="31834"/>
                  </a:lnTo>
                  <a:lnTo>
                    <a:pt x="441015" y="54838"/>
                  </a:lnTo>
                  <a:lnTo>
                    <a:pt x="473347" y="82941"/>
                  </a:lnTo>
                  <a:lnTo>
                    <a:pt x="499815" y="115485"/>
                  </a:lnTo>
                  <a:lnTo>
                    <a:pt x="519661" y="151810"/>
                  </a:lnTo>
                  <a:lnTo>
                    <a:pt x="532124" y="191258"/>
                  </a:lnTo>
                  <a:lnTo>
                    <a:pt x="536447" y="233172"/>
                  </a:lnTo>
                  <a:lnTo>
                    <a:pt x="532124" y="275085"/>
                  </a:lnTo>
                  <a:lnTo>
                    <a:pt x="519661" y="314533"/>
                  </a:lnTo>
                  <a:lnTo>
                    <a:pt x="499815" y="350858"/>
                  </a:lnTo>
                  <a:lnTo>
                    <a:pt x="473347" y="383402"/>
                  </a:lnTo>
                  <a:lnTo>
                    <a:pt x="441015" y="411505"/>
                  </a:lnTo>
                  <a:lnTo>
                    <a:pt x="403577" y="434509"/>
                  </a:lnTo>
                  <a:lnTo>
                    <a:pt x="361794" y="451756"/>
                  </a:lnTo>
                  <a:lnTo>
                    <a:pt x="316423" y="462587"/>
                  </a:lnTo>
                  <a:lnTo>
                    <a:pt x="268223" y="466344"/>
                  </a:lnTo>
                  <a:lnTo>
                    <a:pt x="220011" y="462587"/>
                  </a:lnTo>
                  <a:lnTo>
                    <a:pt x="174633" y="451756"/>
                  </a:lnTo>
                  <a:lnTo>
                    <a:pt x="132847" y="434509"/>
                  </a:lnTo>
                  <a:lnTo>
                    <a:pt x="95412" y="411505"/>
                  </a:lnTo>
                  <a:lnTo>
                    <a:pt x="63083" y="383402"/>
                  </a:lnTo>
                  <a:lnTo>
                    <a:pt x="36621" y="350858"/>
                  </a:lnTo>
                  <a:lnTo>
                    <a:pt x="16781" y="314533"/>
                  </a:lnTo>
                  <a:lnTo>
                    <a:pt x="4321" y="275085"/>
                  </a:lnTo>
                  <a:lnTo>
                    <a:pt x="0" y="233172"/>
                  </a:lnTo>
                  <a:close/>
                </a:path>
              </a:pathLst>
            </a:custGeom>
            <a:ln w="9144">
              <a:solidFill>
                <a:srgbClr val="5F5F5F"/>
              </a:solidFill>
            </a:ln>
          </p:spPr>
          <p:txBody>
            <a:bodyPr wrap="square" lIns="0" tIns="0" rIns="0" bIns="0" rtlCol="0"/>
            <a:lstStyle/>
            <a:p>
              <a:endParaRPr/>
            </a:p>
          </p:txBody>
        </p:sp>
      </p:grpSp>
      <p:grpSp>
        <p:nvGrpSpPr>
          <p:cNvPr id="6" name="object 6"/>
          <p:cNvGrpSpPr/>
          <p:nvPr/>
        </p:nvGrpSpPr>
        <p:grpSpPr>
          <a:xfrm>
            <a:off x="941832" y="1505711"/>
            <a:ext cx="487680" cy="429895"/>
            <a:chOff x="941832" y="1505711"/>
            <a:chExt cx="487680" cy="429895"/>
          </a:xfrm>
        </p:grpSpPr>
        <p:sp>
          <p:nvSpPr>
            <p:cNvPr id="7" name="object 7"/>
            <p:cNvSpPr/>
            <p:nvPr/>
          </p:nvSpPr>
          <p:spPr>
            <a:xfrm>
              <a:off x="946404" y="1510283"/>
              <a:ext cx="478790" cy="421005"/>
            </a:xfrm>
            <a:custGeom>
              <a:avLst/>
              <a:gdLst/>
              <a:ahLst/>
              <a:cxnLst/>
              <a:rect l="l" t="t" r="r" b="b"/>
              <a:pathLst>
                <a:path w="478790" h="421005">
                  <a:moveTo>
                    <a:pt x="239268" y="0"/>
                  </a:moveTo>
                  <a:lnTo>
                    <a:pt x="191047" y="4270"/>
                  </a:lnTo>
                  <a:lnTo>
                    <a:pt x="146134" y="16519"/>
                  </a:lnTo>
                  <a:lnTo>
                    <a:pt x="105491" y="35904"/>
                  </a:lnTo>
                  <a:lnTo>
                    <a:pt x="70080" y="61579"/>
                  </a:lnTo>
                  <a:lnTo>
                    <a:pt x="40863" y="92701"/>
                  </a:lnTo>
                  <a:lnTo>
                    <a:pt x="18802" y="128426"/>
                  </a:lnTo>
                  <a:lnTo>
                    <a:pt x="4861" y="167911"/>
                  </a:lnTo>
                  <a:lnTo>
                    <a:pt x="0" y="210312"/>
                  </a:lnTo>
                  <a:lnTo>
                    <a:pt x="4861" y="252712"/>
                  </a:lnTo>
                  <a:lnTo>
                    <a:pt x="18802" y="292197"/>
                  </a:lnTo>
                  <a:lnTo>
                    <a:pt x="40863" y="327922"/>
                  </a:lnTo>
                  <a:lnTo>
                    <a:pt x="70080" y="359044"/>
                  </a:lnTo>
                  <a:lnTo>
                    <a:pt x="105491" y="384719"/>
                  </a:lnTo>
                  <a:lnTo>
                    <a:pt x="146134" y="404104"/>
                  </a:lnTo>
                  <a:lnTo>
                    <a:pt x="191047" y="416353"/>
                  </a:lnTo>
                  <a:lnTo>
                    <a:pt x="239268" y="420624"/>
                  </a:lnTo>
                  <a:lnTo>
                    <a:pt x="287506" y="416353"/>
                  </a:lnTo>
                  <a:lnTo>
                    <a:pt x="332428" y="404104"/>
                  </a:lnTo>
                  <a:lnTo>
                    <a:pt x="373072" y="384719"/>
                  </a:lnTo>
                  <a:lnTo>
                    <a:pt x="408479" y="359044"/>
                  </a:lnTo>
                  <a:lnTo>
                    <a:pt x="437689" y="327922"/>
                  </a:lnTo>
                  <a:lnTo>
                    <a:pt x="459741" y="292197"/>
                  </a:lnTo>
                  <a:lnTo>
                    <a:pt x="473677" y="252712"/>
                  </a:lnTo>
                  <a:lnTo>
                    <a:pt x="478536" y="210312"/>
                  </a:lnTo>
                  <a:lnTo>
                    <a:pt x="473677" y="167911"/>
                  </a:lnTo>
                  <a:lnTo>
                    <a:pt x="459741" y="128426"/>
                  </a:lnTo>
                  <a:lnTo>
                    <a:pt x="437689" y="92701"/>
                  </a:lnTo>
                  <a:lnTo>
                    <a:pt x="408479" y="61579"/>
                  </a:lnTo>
                  <a:lnTo>
                    <a:pt x="373072" y="35904"/>
                  </a:lnTo>
                  <a:lnTo>
                    <a:pt x="332428" y="16519"/>
                  </a:lnTo>
                  <a:lnTo>
                    <a:pt x="287506" y="4270"/>
                  </a:lnTo>
                  <a:lnTo>
                    <a:pt x="239268" y="0"/>
                  </a:lnTo>
                  <a:close/>
                </a:path>
              </a:pathLst>
            </a:custGeom>
            <a:solidFill>
              <a:srgbClr val="FFFF00"/>
            </a:solidFill>
          </p:spPr>
          <p:txBody>
            <a:bodyPr wrap="square" lIns="0" tIns="0" rIns="0" bIns="0" rtlCol="0"/>
            <a:lstStyle/>
            <a:p>
              <a:endParaRPr/>
            </a:p>
          </p:txBody>
        </p:sp>
        <p:sp>
          <p:nvSpPr>
            <p:cNvPr id="8" name="object 8"/>
            <p:cNvSpPr/>
            <p:nvPr/>
          </p:nvSpPr>
          <p:spPr>
            <a:xfrm>
              <a:off x="946404" y="1510283"/>
              <a:ext cx="478790" cy="421005"/>
            </a:xfrm>
            <a:custGeom>
              <a:avLst/>
              <a:gdLst/>
              <a:ahLst/>
              <a:cxnLst/>
              <a:rect l="l" t="t" r="r" b="b"/>
              <a:pathLst>
                <a:path w="478790" h="421005">
                  <a:moveTo>
                    <a:pt x="0" y="210312"/>
                  </a:moveTo>
                  <a:lnTo>
                    <a:pt x="4861" y="167911"/>
                  </a:lnTo>
                  <a:lnTo>
                    <a:pt x="18802" y="128426"/>
                  </a:lnTo>
                  <a:lnTo>
                    <a:pt x="40863" y="92701"/>
                  </a:lnTo>
                  <a:lnTo>
                    <a:pt x="70080" y="61579"/>
                  </a:lnTo>
                  <a:lnTo>
                    <a:pt x="105491" y="35904"/>
                  </a:lnTo>
                  <a:lnTo>
                    <a:pt x="146134" y="16519"/>
                  </a:lnTo>
                  <a:lnTo>
                    <a:pt x="191047" y="4270"/>
                  </a:lnTo>
                  <a:lnTo>
                    <a:pt x="239268" y="0"/>
                  </a:lnTo>
                  <a:lnTo>
                    <a:pt x="287506" y="4270"/>
                  </a:lnTo>
                  <a:lnTo>
                    <a:pt x="332428" y="16519"/>
                  </a:lnTo>
                  <a:lnTo>
                    <a:pt x="373072" y="35904"/>
                  </a:lnTo>
                  <a:lnTo>
                    <a:pt x="408479" y="61579"/>
                  </a:lnTo>
                  <a:lnTo>
                    <a:pt x="437689" y="92701"/>
                  </a:lnTo>
                  <a:lnTo>
                    <a:pt x="459741" y="128426"/>
                  </a:lnTo>
                  <a:lnTo>
                    <a:pt x="473677" y="167911"/>
                  </a:lnTo>
                  <a:lnTo>
                    <a:pt x="478536" y="210312"/>
                  </a:lnTo>
                  <a:lnTo>
                    <a:pt x="473677" y="252712"/>
                  </a:lnTo>
                  <a:lnTo>
                    <a:pt x="459741" y="292197"/>
                  </a:lnTo>
                  <a:lnTo>
                    <a:pt x="437689" y="327922"/>
                  </a:lnTo>
                  <a:lnTo>
                    <a:pt x="408479" y="359044"/>
                  </a:lnTo>
                  <a:lnTo>
                    <a:pt x="373072" y="384719"/>
                  </a:lnTo>
                  <a:lnTo>
                    <a:pt x="332428" y="404104"/>
                  </a:lnTo>
                  <a:lnTo>
                    <a:pt x="287506" y="416353"/>
                  </a:lnTo>
                  <a:lnTo>
                    <a:pt x="239268" y="420624"/>
                  </a:lnTo>
                  <a:lnTo>
                    <a:pt x="191047" y="416353"/>
                  </a:lnTo>
                  <a:lnTo>
                    <a:pt x="146134" y="404104"/>
                  </a:lnTo>
                  <a:lnTo>
                    <a:pt x="105491" y="384719"/>
                  </a:lnTo>
                  <a:lnTo>
                    <a:pt x="70080" y="359044"/>
                  </a:lnTo>
                  <a:lnTo>
                    <a:pt x="40863" y="327922"/>
                  </a:lnTo>
                  <a:lnTo>
                    <a:pt x="18802" y="292197"/>
                  </a:lnTo>
                  <a:lnTo>
                    <a:pt x="4861" y="252712"/>
                  </a:lnTo>
                  <a:lnTo>
                    <a:pt x="0" y="210312"/>
                  </a:lnTo>
                  <a:close/>
                </a:path>
              </a:pathLst>
            </a:custGeom>
            <a:ln w="9144">
              <a:solidFill>
                <a:srgbClr val="5F5F5F"/>
              </a:solidFill>
            </a:ln>
          </p:spPr>
          <p:txBody>
            <a:bodyPr wrap="square" lIns="0" tIns="0" rIns="0" bIns="0" rtlCol="0"/>
            <a:lstStyle/>
            <a:p>
              <a:endParaRPr/>
            </a:p>
          </p:txBody>
        </p:sp>
      </p:grpSp>
      <p:grpSp>
        <p:nvGrpSpPr>
          <p:cNvPr id="9" name="object 9"/>
          <p:cNvGrpSpPr/>
          <p:nvPr/>
        </p:nvGrpSpPr>
        <p:grpSpPr>
          <a:xfrm>
            <a:off x="954024" y="2590800"/>
            <a:ext cx="518159" cy="402590"/>
            <a:chOff x="954024" y="2590800"/>
            <a:chExt cx="518159" cy="402590"/>
          </a:xfrm>
        </p:grpSpPr>
        <p:sp>
          <p:nvSpPr>
            <p:cNvPr id="10" name="object 10"/>
            <p:cNvSpPr/>
            <p:nvPr/>
          </p:nvSpPr>
          <p:spPr>
            <a:xfrm>
              <a:off x="958596" y="2595372"/>
              <a:ext cx="509270" cy="393700"/>
            </a:xfrm>
            <a:custGeom>
              <a:avLst/>
              <a:gdLst/>
              <a:ahLst/>
              <a:cxnLst/>
              <a:rect l="l" t="t" r="r" b="b"/>
              <a:pathLst>
                <a:path w="509269" h="393700">
                  <a:moveTo>
                    <a:pt x="254507" y="0"/>
                  </a:moveTo>
                  <a:lnTo>
                    <a:pt x="203214" y="3993"/>
                  </a:lnTo>
                  <a:lnTo>
                    <a:pt x="155440" y="15448"/>
                  </a:lnTo>
                  <a:lnTo>
                    <a:pt x="112208" y="33573"/>
                  </a:lnTo>
                  <a:lnTo>
                    <a:pt x="74542" y="57578"/>
                  </a:lnTo>
                  <a:lnTo>
                    <a:pt x="43465" y="86673"/>
                  </a:lnTo>
                  <a:lnTo>
                    <a:pt x="20000" y="120068"/>
                  </a:lnTo>
                  <a:lnTo>
                    <a:pt x="5170" y="156972"/>
                  </a:lnTo>
                  <a:lnTo>
                    <a:pt x="0" y="196595"/>
                  </a:lnTo>
                  <a:lnTo>
                    <a:pt x="5170" y="236219"/>
                  </a:lnTo>
                  <a:lnTo>
                    <a:pt x="20000" y="273123"/>
                  </a:lnTo>
                  <a:lnTo>
                    <a:pt x="43465" y="306518"/>
                  </a:lnTo>
                  <a:lnTo>
                    <a:pt x="74542" y="335613"/>
                  </a:lnTo>
                  <a:lnTo>
                    <a:pt x="112208" y="359618"/>
                  </a:lnTo>
                  <a:lnTo>
                    <a:pt x="155440" y="377743"/>
                  </a:lnTo>
                  <a:lnTo>
                    <a:pt x="203214" y="389198"/>
                  </a:lnTo>
                  <a:lnTo>
                    <a:pt x="254507" y="393191"/>
                  </a:lnTo>
                  <a:lnTo>
                    <a:pt x="305808" y="389198"/>
                  </a:lnTo>
                  <a:lnTo>
                    <a:pt x="353585" y="377743"/>
                  </a:lnTo>
                  <a:lnTo>
                    <a:pt x="396818" y="359618"/>
                  </a:lnTo>
                  <a:lnTo>
                    <a:pt x="434482" y="335613"/>
                  </a:lnTo>
                  <a:lnTo>
                    <a:pt x="465557" y="306518"/>
                  </a:lnTo>
                  <a:lnTo>
                    <a:pt x="489019" y="273123"/>
                  </a:lnTo>
                  <a:lnTo>
                    <a:pt x="503846" y="236219"/>
                  </a:lnTo>
                  <a:lnTo>
                    <a:pt x="509016" y="196595"/>
                  </a:lnTo>
                  <a:lnTo>
                    <a:pt x="503846" y="156972"/>
                  </a:lnTo>
                  <a:lnTo>
                    <a:pt x="489019" y="120068"/>
                  </a:lnTo>
                  <a:lnTo>
                    <a:pt x="465557" y="86673"/>
                  </a:lnTo>
                  <a:lnTo>
                    <a:pt x="434482" y="57578"/>
                  </a:lnTo>
                  <a:lnTo>
                    <a:pt x="396818" y="33573"/>
                  </a:lnTo>
                  <a:lnTo>
                    <a:pt x="353585" y="15448"/>
                  </a:lnTo>
                  <a:lnTo>
                    <a:pt x="305808" y="3993"/>
                  </a:lnTo>
                  <a:lnTo>
                    <a:pt x="254507" y="0"/>
                  </a:lnTo>
                  <a:close/>
                </a:path>
              </a:pathLst>
            </a:custGeom>
            <a:solidFill>
              <a:srgbClr val="92D050"/>
            </a:solidFill>
          </p:spPr>
          <p:txBody>
            <a:bodyPr wrap="square" lIns="0" tIns="0" rIns="0" bIns="0" rtlCol="0"/>
            <a:lstStyle/>
            <a:p>
              <a:endParaRPr/>
            </a:p>
          </p:txBody>
        </p:sp>
        <p:sp>
          <p:nvSpPr>
            <p:cNvPr id="11" name="object 11"/>
            <p:cNvSpPr/>
            <p:nvPr/>
          </p:nvSpPr>
          <p:spPr>
            <a:xfrm>
              <a:off x="958596" y="2595372"/>
              <a:ext cx="509270" cy="393700"/>
            </a:xfrm>
            <a:custGeom>
              <a:avLst/>
              <a:gdLst/>
              <a:ahLst/>
              <a:cxnLst/>
              <a:rect l="l" t="t" r="r" b="b"/>
              <a:pathLst>
                <a:path w="509269" h="393700">
                  <a:moveTo>
                    <a:pt x="0" y="196595"/>
                  </a:moveTo>
                  <a:lnTo>
                    <a:pt x="5170" y="156972"/>
                  </a:lnTo>
                  <a:lnTo>
                    <a:pt x="20000" y="120068"/>
                  </a:lnTo>
                  <a:lnTo>
                    <a:pt x="43465" y="86673"/>
                  </a:lnTo>
                  <a:lnTo>
                    <a:pt x="74542" y="57578"/>
                  </a:lnTo>
                  <a:lnTo>
                    <a:pt x="112208" y="33573"/>
                  </a:lnTo>
                  <a:lnTo>
                    <a:pt x="155440" y="15448"/>
                  </a:lnTo>
                  <a:lnTo>
                    <a:pt x="203214" y="3993"/>
                  </a:lnTo>
                  <a:lnTo>
                    <a:pt x="254507" y="0"/>
                  </a:lnTo>
                  <a:lnTo>
                    <a:pt x="305808" y="3993"/>
                  </a:lnTo>
                  <a:lnTo>
                    <a:pt x="353585" y="15448"/>
                  </a:lnTo>
                  <a:lnTo>
                    <a:pt x="396818" y="33573"/>
                  </a:lnTo>
                  <a:lnTo>
                    <a:pt x="434482" y="57578"/>
                  </a:lnTo>
                  <a:lnTo>
                    <a:pt x="465557" y="86673"/>
                  </a:lnTo>
                  <a:lnTo>
                    <a:pt x="489019" y="120068"/>
                  </a:lnTo>
                  <a:lnTo>
                    <a:pt x="503846" y="156972"/>
                  </a:lnTo>
                  <a:lnTo>
                    <a:pt x="509016" y="196595"/>
                  </a:lnTo>
                  <a:lnTo>
                    <a:pt x="503846" y="236219"/>
                  </a:lnTo>
                  <a:lnTo>
                    <a:pt x="489019" y="273123"/>
                  </a:lnTo>
                  <a:lnTo>
                    <a:pt x="465557" y="306518"/>
                  </a:lnTo>
                  <a:lnTo>
                    <a:pt x="434482" y="335613"/>
                  </a:lnTo>
                  <a:lnTo>
                    <a:pt x="396818" y="359618"/>
                  </a:lnTo>
                  <a:lnTo>
                    <a:pt x="353585" y="377743"/>
                  </a:lnTo>
                  <a:lnTo>
                    <a:pt x="305808" y="389198"/>
                  </a:lnTo>
                  <a:lnTo>
                    <a:pt x="254507" y="393191"/>
                  </a:lnTo>
                  <a:lnTo>
                    <a:pt x="203214" y="389198"/>
                  </a:lnTo>
                  <a:lnTo>
                    <a:pt x="155440" y="377743"/>
                  </a:lnTo>
                  <a:lnTo>
                    <a:pt x="112208" y="359618"/>
                  </a:lnTo>
                  <a:lnTo>
                    <a:pt x="74542" y="335613"/>
                  </a:lnTo>
                  <a:lnTo>
                    <a:pt x="43465" y="306518"/>
                  </a:lnTo>
                  <a:lnTo>
                    <a:pt x="20000" y="273123"/>
                  </a:lnTo>
                  <a:lnTo>
                    <a:pt x="5170" y="236219"/>
                  </a:lnTo>
                  <a:lnTo>
                    <a:pt x="0" y="196595"/>
                  </a:lnTo>
                  <a:close/>
                </a:path>
              </a:pathLst>
            </a:custGeom>
            <a:ln w="9144">
              <a:solidFill>
                <a:srgbClr val="5F5F5F"/>
              </a:solidFill>
            </a:ln>
          </p:spPr>
          <p:txBody>
            <a:bodyPr wrap="square" lIns="0" tIns="0" rIns="0" bIns="0" rtlCol="0"/>
            <a:lstStyle/>
            <a:p>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descr="9b0becafaf10c75c1003e1b4014ba4da"/>
          <p:cNvPicPr/>
          <p:nvPr/>
        </p:nvPicPr>
        <p:blipFill>
          <a:blip r:embed="rId2" cstate="print"/>
          <a:stretch>
            <a:fillRect/>
          </a:stretch>
        </p:blipFill>
        <p:spPr>
          <a:xfrm>
            <a:off x="521208" y="429768"/>
            <a:ext cx="4221480" cy="5696712"/>
          </a:xfrm>
          <a:prstGeom prst="rect">
            <a:avLst/>
          </a:prstGeom>
        </p:spPr>
      </p:pic>
      <p:sp>
        <p:nvSpPr>
          <p:cNvPr id="2" name="object 2"/>
          <p:cNvSpPr txBox="1"/>
          <p:nvPr/>
        </p:nvSpPr>
        <p:spPr>
          <a:xfrm>
            <a:off x="5415534" y="1575562"/>
            <a:ext cx="6055360" cy="4415155"/>
          </a:xfrm>
          <a:prstGeom prst="rect">
            <a:avLst/>
          </a:prstGeom>
        </p:spPr>
        <p:txBody>
          <a:bodyPr vert="horz" wrap="square" lIns="0" tIns="11430" rIns="0" bIns="0" rtlCol="0">
            <a:spAutoFit/>
          </a:bodyPr>
          <a:lstStyle/>
          <a:p>
            <a:pPr marL="12700" marR="5080">
              <a:lnSpc>
                <a:spcPct val="100000"/>
              </a:lnSpc>
              <a:spcBef>
                <a:spcPts val="90"/>
              </a:spcBef>
            </a:pPr>
            <a:r>
              <a:rPr sz="3200" spc="-20" dirty="0">
                <a:latin typeface="Microsoft Sans Serif"/>
                <a:cs typeface="Microsoft Sans Serif"/>
              </a:rPr>
              <a:t>Бенджамен</a:t>
            </a:r>
            <a:r>
              <a:rPr sz="3200" spc="-150" dirty="0">
                <a:latin typeface="Microsoft Sans Serif"/>
                <a:cs typeface="Microsoft Sans Serif"/>
              </a:rPr>
              <a:t> </a:t>
            </a:r>
            <a:r>
              <a:rPr sz="3200" dirty="0">
                <a:latin typeface="Microsoft Sans Serif"/>
                <a:cs typeface="Microsoft Sans Serif"/>
              </a:rPr>
              <a:t>Блум</a:t>
            </a:r>
            <a:r>
              <a:rPr sz="3200" spc="-135" dirty="0">
                <a:latin typeface="Microsoft Sans Serif"/>
                <a:cs typeface="Microsoft Sans Serif"/>
              </a:rPr>
              <a:t> </a:t>
            </a:r>
            <a:r>
              <a:rPr sz="3200" spc="-35" dirty="0">
                <a:latin typeface="Microsoft Sans Serif"/>
                <a:cs typeface="Microsoft Sans Serif"/>
              </a:rPr>
              <a:t>американский </a:t>
            </a:r>
            <a:r>
              <a:rPr sz="3200" spc="-70" dirty="0">
                <a:latin typeface="Microsoft Sans Serif"/>
                <a:cs typeface="Microsoft Sans Serif"/>
              </a:rPr>
              <a:t>педагог,</a:t>
            </a:r>
            <a:r>
              <a:rPr sz="3200" spc="-145" dirty="0">
                <a:latin typeface="Microsoft Sans Serif"/>
                <a:cs typeface="Microsoft Sans Serif"/>
              </a:rPr>
              <a:t> </a:t>
            </a:r>
            <a:r>
              <a:rPr sz="3200" spc="-25" dirty="0">
                <a:latin typeface="Microsoft Sans Serif"/>
                <a:cs typeface="Microsoft Sans Serif"/>
              </a:rPr>
              <a:t>который</a:t>
            </a:r>
            <a:r>
              <a:rPr sz="3200" spc="-155" dirty="0">
                <a:latin typeface="Microsoft Sans Serif"/>
                <a:cs typeface="Microsoft Sans Serif"/>
              </a:rPr>
              <a:t> </a:t>
            </a:r>
            <a:r>
              <a:rPr sz="3200" spc="-10" dirty="0">
                <a:latin typeface="Microsoft Sans Serif"/>
                <a:cs typeface="Microsoft Sans Serif"/>
              </a:rPr>
              <a:t>говорил:</a:t>
            </a:r>
            <a:endParaRPr sz="3200">
              <a:latin typeface="Microsoft Sans Serif"/>
              <a:cs typeface="Microsoft Sans Serif"/>
            </a:endParaRPr>
          </a:p>
          <a:p>
            <a:pPr marL="12700" marR="615950">
              <a:lnSpc>
                <a:spcPct val="100000"/>
              </a:lnSpc>
              <a:spcBef>
                <a:spcPts val="5"/>
              </a:spcBef>
            </a:pPr>
            <a:r>
              <a:rPr sz="3200" spc="-50" dirty="0">
                <a:latin typeface="Microsoft Sans Serif"/>
                <a:cs typeface="Microsoft Sans Serif"/>
              </a:rPr>
              <a:t>«Каковы</a:t>
            </a:r>
            <a:r>
              <a:rPr sz="3200" spc="-55" dirty="0">
                <a:latin typeface="Microsoft Sans Serif"/>
                <a:cs typeface="Microsoft Sans Serif"/>
              </a:rPr>
              <a:t> </a:t>
            </a:r>
            <a:r>
              <a:rPr sz="3200" dirty="0">
                <a:latin typeface="Microsoft Sans Serif"/>
                <a:cs typeface="Microsoft Sans Serif"/>
              </a:rPr>
              <a:t>бы</a:t>
            </a:r>
            <a:r>
              <a:rPr sz="3200" spc="-50" dirty="0">
                <a:latin typeface="Microsoft Sans Serif"/>
                <a:cs typeface="Microsoft Sans Serif"/>
              </a:rPr>
              <a:t> </a:t>
            </a:r>
            <a:r>
              <a:rPr sz="3200" dirty="0">
                <a:latin typeface="Microsoft Sans Serif"/>
                <a:cs typeface="Microsoft Sans Serif"/>
              </a:rPr>
              <a:t>ни</a:t>
            </a:r>
            <a:r>
              <a:rPr sz="3200" spc="-55" dirty="0">
                <a:latin typeface="Microsoft Sans Serif"/>
                <a:cs typeface="Microsoft Sans Serif"/>
              </a:rPr>
              <a:t> </a:t>
            </a:r>
            <a:r>
              <a:rPr sz="3200" spc="-20" dirty="0">
                <a:latin typeface="Microsoft Sans Serif"/>
                <a:cs typeface="Microsoft Sans Serif"/>
              </a:rPr>
              <a:t>были </a:t>
            </a:r>
            <a:r>
              <a:rPr sz="3200" dirty="0">
                <a:latin typeface="Microsoft Sans Serif"/>
                <a:cs typeface="Microsoft Sans Serif"/>
              </a:rPr>
              <a:t>способности</a:t>
            </a:r>
            <a:r>
              <a:rPr sz="3200" spc="-80" dirty="0">
                <a:latin typeface="Microsoft Sans Serif"/>
                <a:cs typeface="Microsoft Sans Serif"/>
              </a:rPr>
              <a:t> </a:t>
            </a:r>
            <a:r>
              <a:rPr sz="3200" dirty="0">
                <a:latin typeface="Microsoft Sans Serif"/>
                <a:cs typeface="Microsoft Sans Serif"/>
              </a:rPr>
              <a:t>детей</a:t>
            </a:r>
            <a:r>
              <a:rPr sz="3200" spc="-80" dirty="0">
                <a:latin typeface="Microsoft Sans Serif"/>
                <a:cs typeface="Microsoft Sans Serif"/>
              </a:rPr>
              <a:t> </a:t>
            </a:r>
            <a:r>
              <a:rPr sz="3200" dirty="0">
                <a:latin typeface="Microsoft Sans Serif"/>
                <a:cs typeface="Microsoft Sans Serif"/>
              </a:rPr>
              <a:t>в</a:t>
            </a:r>
            <a:r>
              <a:rPr sz="3200" spc="-75" dirty="0">
                <a:latin typeface="Microsoft Sans Serif"/>
                <a:cs typeface="Microsoft Sans Serif"/>
              </a:rPr>
              <a:t> </a:t>
            </a:r>
            <a:r>
              <a:rPr sz="3200" spc="-10" dirty="0">
                <a:latin typeface="Microsoft Sans Serif"/>
                <a:cs typeface="Microsoft Sans Serif"/>
              </a:rPr>
              <a:t>раннем возрасте,</a:t>
            </a:r>
            <a:r>
              <a:rPr sz="3200" spc="-175" dirty="0">
                <a:latin typeface="Microsoft Sans Serif"/>
                <a:cs typeface="Microsoft Sans Serif"/>
              </a:rPr>
              <a:t> </a:t>
            </a:r>
            <a:r>
              <a:rPr sz="3200" spc="-10" dirty="0">
                <a:latin typeface="Microsoft Sans Serif"/>
                <a:cs typeface="Microsoft Sans Serif"/>
              </a:rPr>
              <a:t>без</a:t>
            </a:r>
            <a:r>
              <a:rPr sz="3200" spc="-170" dirty="0">
                <a:latin typeface="Microsoft Sans Serif"/>
                <a:cs typeface="Microsoft Sans Serif"/>
              </a:rPr>
              <a:t> </a:t>
            </a:r>
            <a:r>
              <a:rPr sz="3200" spc="-10" dirty="0">
                <a:latin typeface="Microsoft Sans Serif"/>
                <a:cs typeface="Microsoft Sans Serif"/>
              </a:rPr>
              <a:t>активной </a:t>
            </a:r>
            <a:r>
              <a:rPr sz="3200" spc="-40" dirty="0">
                <a:latin typeface="Microsoft Sans Serif"/>
                <a:cs typeface="Microsoft Sans Serif"/>
              </a:rPr>
              <a:t>поддержки</a:t>
            </a:r>
            <a:r>
              <a:rPr sz="3200" spc="-65" dirty="0">
                <a:latin typeface="Microsoft Sans Serif"/>
                <a:cs typeface="Microsoft Sans Serif"/>
              </a:rPr>
              <a:t> </a:t>
            </a:r>
            <a:r>
              <a:rPr sz="3200" dirty="0">
                <a:latin typeface="Microsoft Sans Serif"/>
                <a:cs typeface="Microsoft Sans Serif"/>
              </a:rPr>
              <a:t>и</a:t>
            </a:r>
            <a:r>
              <a:rPr sz="3200" spc="-40" dirty="0">
                <a:latin typeface="Microsoft Sans Serif"/>
                <a:cs typeface="Microsoft Sans Serif"/>
              </a:rPr>
              <a:t> </a:t>
            </a:r>
            <a:r>
              <a:rPr sz="3200" spc="-10" dirty="0">
                <a:latin typeface="Microsoft Sans Serif"/>
                <a:cs typeface="Microsoft Sans Serif"/>
              </a:rPr>
              <a:t>специальных</a:t>
            </a:r>
            <a:endParaRPr sz="3200">
              <a:latin typeface="Microsoft Sans Serif"/>
              <a:cs typeface="Microsoft Sans Serif"/>
            </a:endParaRPr>
          </a:p>
          <a:p>
            <a:pPr marL="12700" marR="19685">
              <a:lnSpc>
                <a:spcPct val="100000"/>
              </a:lnSpc>
              <a:spcBef>
                <a:spcPts val="5"/>
              </a:spcBef>
            </a:pPr>
            <a:r>
              <a:rPr sz="3200" spc="-25" dirty="0">
                <a:latin typeface="Microsoft Sans Serif"/>
                <a:cs typeface="Microsoft Sans Serif"/>
              </a:rPr>
              <a:t>методов</a:t>
            </a:r>
            <a:r>
              <a:rPr sz="3200" spc="-110" dirty="0">
                <a:latin typeface="Microsoft Sans Serif"/>
                <a:cs typeface="Microsoft Sans Serif"/>
              </a:rPr>
              <a:t> </a:t>
            </a:r>
            <a:r>
              <a:rPr sz="3200" spc="-10" dirty="0">
                <a:latin typeface="Microsoft Sans Serif"/>
                <a:cs typeface="Microsoft Sans Serif"/>
              </a:rPr>
              <a:t>обучения</a:t>
            </a:r>
            <a:r>
              <a:rPr sz="3200" spc="-40" dirty="0">
                <a:latin typeface="Microsoft Sans Serif"/>
                <a:cs typeface="Microsoft Sans Serif"/>
              </a:rPr>
              <a:t> </a:t>
            </a:r>
            <a:r>
              <a:rPr sz="3200" dirty="0">
                <a:latin typeface="Microsoft Sans Serif"/>
                <a:cs typeface="Microsoft Sans Serif"/>
              </a:rPr>
              <a:t>они</a:t>
            </a:r>
            <a:r>
              <a:rPr sz="3200" spc="-114" dirty="0">
                <a:latin typeface="Microsoft Sans Serif"/>
                <a:cs typeface="Microsoft Sans Serif"/>
              </a:rPr>
              <a:t> </a:t>
            </a:r>
            <a:r>
              <a:rPr sz="3200" dirty="0">
                <a:latin typeface="Microsoft Sans Serif"/>
                <a:cs typeface="Microsoft Sans Serif"/>
              </a:rPr>
              <a:t>вряд</a:t>
            </a:r>
            <a:r>
              <a:rPr sz="3200" spc="-114" dirty="0">
                <a:latin typeface="Microsoft Sans Serif"/>
                <a:cs typeface="Microsoft Sans Serif"/>
              </a:rPr>
              <a:t> </a:t>
            </a:r>
            <a:r>
              <a:rPr sz="3200" spc="-25" dirty="0">
                <a:latin typeface="Microsoft Sans Serif"/>
                <a:cs typeface="Microsoft Sans Serif"/>
              </a:rPr>
              <a:t>ли </a:t>
            </a:r>
            <a:r>
              <a:rPr sz="3200" dirty="0">
                <a:latin typeface="Microsoft Sans Serif"/>
                <a:cs typeface="Microsoft Sans Serif"/>
              </a:rPr>
              <a:t>достигнут</a:t>
            </a:r>
            <a:r>
              <a:rPr sz="3200" spc="-120" dirty="0">
                <a:latin typeface="Microsoft Sans Serif"/>
                <a:cs typeface="Microsoft Sans Serif"/>
              </a:rPr>
              <a:t> </a:t>
            </a:r>
            <a:r>
              <a:rPr sz="3200" dirty="0">
                <a:latin typeface="Microsoft Sans Serif"/>
                <a:cs typeface="Microsoft Sans Serif"/>
              </a:rPr>
              <a:t>тех</a:t>
            </a:r>
            <a:r>
              <a:rPr sz="3200" spc="-130" dirty="0">
                <a:latin typeface="Microsoft Sans Serif"/>
                <a:cs typeface="Microsoft Sans Serif"/>
              </a:rPr>
              <a:t> </a:t>
            </a:r>
            <a:r>
              <a:rPr sz="3200" spc="-45" dirty="0">
                <a:latin typeface="Microsoft Sans Serif"/>
                <a:cs typeface="Microsoft Sans Serif"/>
              </a:rPr>
              <a:t>высот,</a:t>
            </a:r>
            <a:r>
              <a:rPr sz="3200" spc="-160" dirty="0">
                <a:latin typeface="Microsoft Sans Serif"/>
                <a:cs typeface="Microsoft Sans Serif"/>
              </a:rPr>
              <a:t> </a:t>
            </a:r>
            <a:r>
              <a:rPr sz="3200" spc="-10" dirty="0">
                <a:latin typeface="Microsoft Sans Serif"/>
                <a:cs typeface="Microsoft Sans Serif"/>
              </a:rPr>
              <a:t>покорив которые,</a:t>
            </a:r>
            <a:r>
              <a:rPr sz="3200" spc="-145" dirty="0">
                <a:latin typeface="Microsoft Sans Serif"/>
                <a:cs typeface="Microsoft Sans Serif"/>
              </a:rPr>
              <a:t> </a:t>
            </a:r>
            <a:r>
              <a:rPr sz="3200" dirty="0">
                <a:latin typeface="Microsoft Sans Serif"/>
                <a:cs typeface="Microsoft Sans Serif"/>
              </a:rPr>
              <a:t>станут</a:t>
            </a:r>
            <a:r>
              <a:rPr sz="3200" spc="-105" dirty="0">
                <a:latin typeface="Microsoft Sans Serif"/>
                <a:cs typeface="Microsoft Sans Serif"/>
              </a:rPr>
              <a:t> </a:t>
            </a:r>
            <a:r>
              <a:rPr sz="3200" spc="-35" dirty="0">
                <a:latin typeface="Microsoft Sans Serif"/>
                <a:cs typeface="Microsoft Sans Serif"/>
              </a:rPr>
              <a:t>знаменитыми».</a:t>
            </a:r>
            <a:endParaRPr sz="3200">
              <a:latin typeface="Microsoft Sans Serif"/>
              <a:cs typeface="Microsoft Sans Serif"/>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88644" y="286638"/>
            <a:ext cx="10538460" cy="5781040"/>
          </a:xfrm>
          <a:prstGeom prst="rect">
            <a:avLst/>
          </a:prstGeom>
        </p:spPr>
        <p:txBody>
          <a:bodyPr vert="horz" wrap="square" lIns="0" tIns="11430" rIns="0" bIns="0" rtlCol="0">
            <a:spAutoFit/>
          </a:bodyPr>
          <a:lstStyle/>
          <a:p>
            <a:pPr marL="12700" marR="1206500" algn="just">
              <a:lnSpc>
                <a:spcPct val="100000"/>
              </a:lnSpc>
              <a:spcBef>
                <a:spcPts val="90"/>
              </a:spcBef>
            </a:pPr>
            <a:r>
              <a:rPr sz="3200" spc="-20" dirty="0">
                <a:latin typeface="Microsoft Sans Serif"/>
                <a:cs typeface="Microsoft Sans Serif"/>
              </a:rPr>
              <a:t>Бенджамин</a:t>
            </a:r>
            <a:r>
              <a:rPr sz="3200" spc="-100" dirty="0">
                <a:latin typeface="Microsoft Sans Serif"/>
                <a:cs typeface="Microsoft Sans Serif"/>
              </a:rPr>
              <a:t> </a:t>
            </a:r>
            <a:r>
              <a:rPr sz="3200" dirty="0">
                <a:latin typeface="Microsoft Sans Serif"/>
                <a:cs typeface="Microsoft Sans Serif"/>
              </a:rPr>
              <a:t>Блум</a:t>
            </a:r>
            <a:r>
              <a:rPr sz="3200" spc="-60" dirty="0">
                <a:latin typeface="Microsoft Sans Serif"/>
                <a:cs typeface="Microsoft Sans Serif"/>
              </a:rPr>
              <a:t> </a:t>
            </a:r>
            <a:r>
              <a:rPr sz="3200" dirty="0">
                <a:latin typeface="Microsoft Sans Serif"/>
                <a:cs typeface="Microsoft Sans Serif"/>
              </a:rPr>
              <a:t>в</a:t>
            </a:r>
            <a:r>
              <a:rPr sz="3200" spc="-135" dirty="0">
                <a:latin typeface="Microsoft Sans Serif"/>
                <a:cs typeface="Microsoft Sans Serif"/>
              </a:rPr>
              <a:t> </a:t>
            </a:r>
            <a:r>
              <a:rPr sz="3200" dirty="0">
                <a:latin typeface="Microsoft Sans Serif"/>
                <a:cs typeface="Microsoft Sans Serif"/>
              </a:rPr>
              <a:t>1956</a:t>
            </a:r>
            <a:r>
              <a:rPr sz="3200" spc="-130" dirty="0">
                <a:latin typeface="Microsoft Sans Serif"/>
                <a:cs typeface="Microsoft Sans Serif"/>
              </a:rPr>
              <a:t> </a:t>
            </a:r>
            <a:r>
              <a:rPr sz="3200" dirty="0">
                <a:latin typeface="Microsoft Sans Serif"/>
                <a:cs typeface="Microsoft Sans Serif"/>
              </a:rPr>
              <a:t>году</a:t>
            </a:r>
            <a:r>
              <a:rPr sz="3200" spc="-140" dirty="0">
                <a:latin typeface="Microsoft Sans Serif"/>
                <a:cs typeface="Microsoft Sans Serif"/>
              </a:rPr>
              <a:t> </a:t>
            </a:r>
            <a:r>
              <a:rPr sz="3200" spc="-10" dirty="0">
                <a:latin typeface="Microsoft Sans Serif"/>
                <a:cs typeface="Microsoft Sans Serif"/>
              </a:rPr>
              <a:t>разработал</a:t>
            </a:r>
            <a:r>
              <a:rPr sz="3200" spc="-95" dirty="0">
                <a:latin typeface="Microsoft Sans Serif"/>
                <a:cs typeface="Microsoft Sans Serif"/>
              </a:rPr>
              <a:t> </a:t>
            </a:r>
            <a:r>
              <a:rPr sz="3200" spc="-10" dirty="0">
                <a:latin typeface="Microsoft Sans Serif"/>
                <a:cs typeface="Microsoft Sans Serif"/>
              </a:rPr>
              <a:t>теорию </a:t>
            </a:r>
            <a:r>
              <a:rPr sz="3200" spc="-20" dirty="0">
                <a:latin typeface="Microsoft Sans Serif"/>
                <a:cs typeface="Microsoft Sans Serif"/>
              </a:rPr>
              <a:t>таксономии,</a:t>
            </a:r>
            <a:r>
              <a:rPr sz="3200" spc="-135" dirty="0">
                <a:latin typeface="Microsoft Sans Serif"/>
                <a:cs typeface="Microsoft Sans Serif"/>
              </a:rPr>
              <a:t> </a:t>
            </a:r>
            <a:r>
              <a:rPr sz="3200" spc="-10" dirty="0">
                <a:latin typeface="Microsoft Sans Serif"/>
                <a:cs typeface="Microsoft Sans Serif"/>
              </a:rPr>
              <a:t>предполагающую</a:t>
            </a:r>
            <a:r>
              <a:rPr sz="3200" spc="-110" dirty="0">
                <a:latin typeface="Microsoft Sans Serif"/>
                <a:cs typeface="Microsoft Sans Serif"/>
              </a:rPr>
              <a:t> </a:t>
            </a:r>
            <a:r>
              <a:rPr sz="3200" spc="-25" dirty="0">
                <a:latin typeface="Microsoft Sans Serif"/>
                <a:cs typeface="Microsoft Sans Serif"/>
              </a:rPr>
              <a:t>разделение</a:t>
            </a:r>
            <a:r>
              <a:rPr sz="3200" spc="-170" dirty="0">
                <a:latin typeface="Microsoft Sans Serif"/>
                <a:cs typeface="Microsoft Sans Serif"/>
              </a:rPr>
              <a:t> </a:t>
            </a:r>
            <a:r>
              <a:rPr sz="3200" spc="-10" dirty="0">
                <a:latin typeface="Microsoft Sans Serif"/>
                <a:cs typeface="Microsoft Sans Serif"/>
              </a:rPr>
              <a:t>целей обучения</a:t>
            </a:r>
            <a:r>
              <a:rPr sz="3200" dirty="0">
                <a:latin typeface="Microsoft Sans Serif"/>
                <a:cs typeface="Microsoft Sans Serif"/>
              </a:rPr>
              <a:t> на</a:t>
            </a:r>
            <a:r>
              <a:rPr sz="3200" spc="-85" dirty="0">
                <a:latin typeface="Microsoft Sans Serif"/>
                <a:cs typeface="Microsoft Sans Serif"/>
              </a:rPr>
              <a:t> </a:t>
            </a:r>
            <a:r>
              <a:rPr sz="3200" dirty="0">
                <a:latin typeface="Microsoft Sans Serif"/>
                <a:cs typeface="Microsoft Sans Serif"/>
              </a:rPr>
              <a:t>три</a:t>
            </a:r>
            <a:r>
              <a:rPr sz="3200" spc="-70" dirty="0">
                <a:latin typeface="Microsoft Sans Serif"/>
                <a:cs typeface="Microsoft Sans Serif"/>
              </a:rPr>
              <a:t> </a:t>
            </a:r>
            <a:r>
              <a:rPr sz="3200" spc="-10" dirty="0">
                <a:latin typeface="Microsoft Sans Serif"/>
                <a:cs typeface="Microsoft Sans Serif"/>
              </a:rPr>
              <a:t>блока:</a:t>
            </a:r>
            <a:endParaRPr sz="3200" dirty="0">
              <a:latin typeface="Microsoft Sans Serif"/>
              <a:cs typeface="Microsoft Sans Serif"/>
            </a:endParaRPr>
          </a:p>
          <a:p>
            <a:pPr marL="12700" marR="2085975">
              <a:lnSpc>
                <a:spcPct val="100000"/>
              </a:lnSpc>
              <a:spcBef>
                <a:spcPts val="775"/>
              </a:spcBef>
            </a:pPr>
            <a:r>
              <a:rPr sz="3200" spc="-20" dirty="0">
                <a:latin typeface="Microsoft Sans Serif"/>
                <a:cs typeface="Microsoft Sans Serif"/>
              </a:rPr>
              <a:t>когнитивный</a:t>
            </a:r>
            <a:r>
              <a:rPr sz="3200" spc="-130" dirty="0">
                <a:latin typeface="Microsoft Sans Serif"/>
                <a:cs typeface="Microsoft Sans Serif"/>
              </a:rPr>
              <a:t> </a:t>
            </a:r>
            <a:r>
              <a:rPr sz="3200" spc="-10" dirty="0">
                <a:latin typeface="Microsoft Sans Serif"/>
                <a:cs typeface="Microsoft Sans Serif"/>
              </a:rPr>
              <a:t>(накопление</a:t>
            </a:r>
            <a:r>
              <a:rPr sz="3200" spc="-120" dirty="0">
                <a:latin typeface="Microsoft Sans Serif"/>
                <a:cs typeface="Microsoft Sans Serif"/>
              </a:rPr>
              <a:t> </a:t>
            </a:r>
            <a:r>
              <a:rPr sz="3200" dirty="0">
                <a:latin typeface="Microsoft Sans Serif"/>
                <a:cs typeface="Microsoft Sans Serif"/>
              </a:rPr>
              <a:t>знаний</a:t>
            </a:r>
            <a:r>
              <a:rPr sz="3200" spc="-125" dirty="0">
                <a:latin typeface="Microsoft Sans Serif"/>
                <a:cs typeface="Microsoft Sans Serif"/>
              </a:rPr>
              <a:t> </a:t>
            </a:r>
            <a:r>
              <a:rPr sz="3200" dirty="0">
                <a:latin typeface="Microsoft Sans Serif"/>
                <a:cs typeface="Microsoft Sans Serif"/>
              </a:rPr>
              <a:t>и</a:t>
            </a:r>
            <a:r>
              <a:rPr sz="3200" spc="-130" dirty="0">
                <a:latin typeface="Microsoft Sans Serif"/>
                <a:cs typeface="Microsoft Sans Serif"/>
              </a:rPr>
              <a:t> </a:t>
            </a:r>
            <a:r>
              <a:rPr sz="3200" spc="-10" dirty="0">
                <a:latin typeface="Microsoft Sans Serif"/>
                <a:cs typeface="Microsoft Sans Serif"/>
              </a:rPr>
              <a:t>развитие </a:t>
            </a:r>
            <a:r>
              <a:rPr sz="3200" spc="-20" dirty="0">
                <a:latin typeface="Microsoft Sans Serif"/>
                <a:cs typeface="Microsoft Sans Serif"/>
              </a:rPr>
              <a:t>интеллекта,</a:t>
            </a:r>
            <a:r>
              <a:rPr sz="3200" spc="-185" dirty="0">
                <a:latin typeface="Microsoft Sans Serif"/>
                <a:cs typeface="Microsoft Sans Serif"/>
              </a:rPr>
              <a:t> </a:t>
            </a:r>
            <a:r>
              <a:rPr sz="3200" spc="-60" dirty="0">
                <a:latin typeface="Microsoft Sans Serif"/>
                <a:cs typeface="Microsoft Sans Serif"/>
              </a:rPr>
              <a:t>т.е.</a:t>
            </a:r>
            <a:r>
              <a:rPr sz="3200" spc="-150" dirty="0">
                <a:latin typeface="Microsoft Sans Serif"/>
                <a:cs typeface="Microsoft Sans Serif"/>
              </a:rPr>
              <a:t> </a:t>
            </a:r>
            <a:r>
              <a:rPr sz="3200" dirty="0">
                <a:latin typeface="Microsoft Sans Serif"/>
                <a:cs typeface="Microsoft Sans Serif"/>
              </a:rPr>
              <a:t>«знаю»</a:t>
            </a:r>
            <a:r>
              <a:rPr sz="3200" spc="-150" dirty="0">
                <a:latin typeface="Microsoft Sans Serif"/>
                <a:cs typeface="Microsoft Sans Serif"/>
              </a:rPr>
              <a:t> </a:t>
            </a:r>
            <a:r>
              <a:rPr sz="3200" spc="-25" dirty="0">
                <a:latin typeface="Microsoft Sans Serif"/>
                <a:cs typeface="Microsoft Sans Serif"/>
              </a:rPr>
              <a:t>),</a:t>
            </a:r>
            <a:endParaRPr sz="3200" dirty="0">
              <a:latin typeface="Microsoft Sans Serif"/>
              <a:cs typeface="Microsoft Sans Serif"/>
            </a:endParaRPr>
          </a:p>
          <a:p>
            <a:pPr marL="12700" marR="5080">
              <a:lnSpc>
                <a:spcPct val="100000"/>
              </a:lnSpc>
              <a:spcBef>
                <a:spcPts val="770"/>
              </a:spcBef>
            </a:pPr>
            <a:r>
              <a:rPr sz="3200" spc="-20" dirty="0">
                <a:latin typeface="Microsoft Sans Serif"/>
                <a:cs typeface="Microsoft Sans Serif"/>
              </a:rPr>
              <a:t>психомоторный</a:t>
            </a:r>
            <a:r>
              <a:rPr sz="3200" spc="-130" dirty="0">
                <a:latin typeface="Microsoft Sans Serif"/>
                <a:cs typeface="Microsoft Sans Serif"/>
              </a:rPr>
              <a:t> </a:t>
            </a:r>
            <a:r>
              <a:rPr sz="3200" spc="-10" dirty="0">
                <a:latin typeface="Microsoft Sans Serif"/>
                <a:cs typeface="Microsoft Sans Serif"/>
              </a:rPr>
              <a:t>(формирование</a:t>
            </a:r>
            <a:r>
              <a:rPr sz="3200" spc="-110" dirty="0">
                <a:latin typeface="Microsoft Sans Serif"/>
                <a:cs typeface="Microsoft Sans Serif"/>
              </a:rPr>
              <a:t> </a:t>
            </a:r>
            <a:r>
              <a:rPr sz="3200" spc="-40" dirty="0">
                <a:latin typeface="Microsoft Sans Serif"/>
                <a:cs typeface="Microsoft Sans Serif"/>
              </a:rPr>
              <a:t>практических</a:t>
            </a:r>
            <a:r>
              <a:rPr sz="3200" spc="-155" dirty="0">
                <a:latin typeface="Microsoft Sans Serif"/>
                <a:cs typeface="Microsoft Sans Serif"/>
              </a:rPr>
              <a:t> </a:t>
            </a:r>
            <a:r>
              <a:rPr sz="3200" dirty="0">
                <a:latin typeface="Microsoft Sans Serif"/>
                <a:cs typeface="Microsoft Sans Serif"/>
              </a:rPr>
              <a:t>умений</a:t>
            </a:r>
            <a:r>
              <a:rPr sz="3200" spc="-114" dirty="0">
                <a:latin typeface="Microsoft Sans Serif"/>
                <a:cs typeface="Microsoft Sans Serif"/>
              </a:rPr>
              <a:t> </a:t>
            </a:r>
            <a:r>
              <a:rPr sz="3200" spc="-50" dirty="0">
                <a:latin typeface="Microsoft Sans Serif"/>
                <a:cs typeface="Microsoft Sans Serif"/>
              </a:rPr>
              <a:t>и </a:t>
            </a:r>
            <a:r>
              <a:rPr sz="3200" spc="-10" dirty="0">
                <a:latin typeface="Microsoft Sans Serif"/>
                <a:cs typeface="Microsoft Sans Serif"/>
              </a:rPr>
              <a:t>навыков,</a:t>
            </a:r>
            <a:r>
              <a:rPr sz="3200" spc="-160" dirty="0">
                <a:latin typeface="Microsoft Sans Serif"/>
                <a:cs typeface="Microsoft Sans Serif"/>
              </a:rPr>
              <a:t> </a:t>
            </a:r>
            <a:r>
              <a:rPr sz="3200" spc="-45" dirty="0">
                <a:latin typeface="Microsoft Sans Serif"/>
                <a:cs typeface="Microsoft Sans Serif"/>
              </a:rPr>
              <a:t>т.е.</a:t>
            </a:r>
            <a:r>
              <a:rPr sz="3200" spc="-155" dirty="0">
                <a:latin typeface="Microsoft Sans Serif"/>
                <a:cs typeface="Microsoft Sans Serif"/>
              </a:rPr>
              <a:t> </a:t>
            </a:r>
            <a:r>
              <a:rPr sz="3200" spc="-10" dirty="0">
                <a:latin typeface="Microsoft Sans Serif"/>
                <a:cs typeface="Microsoft Sans Serif"/>
              </a:rPr>
              <a:t>«творю»),</a:t>
            </a:r>
            <a:endParaRPr sz="3200" dirty="0">
              <a:latin typeface="Microsoft Sans Serif"/>
              <a:cs typeface="Microsoft Sans Serif"/>
            </a:endParaRPr>
          </a:p>
          <a:p>
            <a:pPr marL="12700" marR="858519">
              <a:lnSpc>
                <a:spcPct val="100000"/>
              </a:lnSpc>
              <a:spcBef>
                <a:spcPts val="770"/>
              </a:spcBef>
            </a:pPr>
            <a:r>
              <a:rPr sz="3200" spc="-10" dirty="0">
                <a:latin typeface="Microsoft Sans Serif"/>
                <a:cs typeface="Microsoft Sans Serif"/>
              </a:rPr>
              <a:t>аффективный</a:t>
            </a:r>
            <a:r>
              <a:rPr sz="3200" spc="-160" dirty="0">
                <a:latin typeface="Microsoft Sans Serif"/>
                <a:cs typeface="Microsoft Sans Serif"/>
              </a:rPr>
              <a:t> </a:t>
            </a:r>
            <a:r>
              <a:rPr sz="3200" dirty="0">
                <a:latin typeface="Microsoft Sans Serif"/>
                <a:cs typeface="Microsoft Sans Serif"/>
              </a:rPr>
              <a:t>(развитие</a:t>
            </a:r>
            <a:r>
              <a:rPr sz="3200" spc="-195" dirty="0">
                <a:latin typeface="Microsoft Sans Serif"/>
                <a:cs typeface="Microsoft Sans Serif"/>
              </a:rPr>
              <a:t> </a:t>
            </a:r>
            <a:r>
              <a:rPr sz="3200" dirty="0">
                <a:latin typeface="Microsoft Sans Serif"/>
                <a:cs typeface="Microsoft Sans Serif"/>
              </a:rPr>
              <a:t>ценностных</a:t>
            </a:r>
            <a:r>
              <a:rPr sz="3200" spc="-190" dirty="0">
                <a:latin typeface="Microsoft Sans Serif"/>
                <a:cs typeface="Microsoft Sans Serif"/>
              </a:rPr>
              <a:t> </a:t>
            </a:r>
            <a:r>
              <a:rPr sz="3200" dirty="0">
                <a:latin typeface="Microsoft Sans Serif"/>
                <a:cs typeface="Microsoft Sans Serif"/>
              </a:rPr>
              <a:t>ориентаций</a:t>
            </a:r>
            <a:r>
              <a:rPr sz="3200" spc="-180" dirty="0">
                <a:latin typeface="Microsoft Sans Serif"/>
                <a:cs typeface="Microsoft Sans Serif"/>
              </a:rPr>
              <a:t> </a:t>
            </a:r>
            <a:r>
              <a:rPr sz="3200" spc="-50" dirty="0">
                <a:latin typeface="Microsoft Sans Serif"/>
                <a:cs typeface="Microsoft Sans Serif"/>
              </a:rPr>
              <a:t>и </a:t>
            </a:r>
            <a:r>
              <a:rPr sz="3200" dirty="0">
                <a:latin typeface="Microsoft Sans Serif"/>
                <a:cs typeface="Microsoft Sans Serif"/>
              </a:rPr>
              <a:t>отношений,</a:t>
            </a:r>
            <a:r>
              <a:rPr sz="3200" spc="-195" dirty="0">
                <a:latin typeface="Microsoft Sans Serif"/>
                <a:cs typeface="Microsoft Sans Serif"/>
              </a:rPr>
              <a:t> </a:t>
            </a:r>
            <a:r>
              <a:rPr sz="3200" spc="-50" dirty="0">
                <a:latin typeface="Microsoft Sans Serif"/>
                <a:cs typeface="Microsoft Sans Serif"/>
              </a:rPr>
              <a:t>т.е.</a:t>
            </a:r>
            <a:r>
              <a:rPr sz="3200" spc="-165" dirty="0">
                <a:latin typeface="Microsoft Sans Serif"/>
                <a:cs typeface="Microsoft Sans Serif"/>
              </a:rPr>
              <a:t> </a:t>
            </a:r>
            <a:r>
              <a:rPr sz="3200" spc="-10" dirty="0">
                <a:latin typeface="Microsoft Sans Serif"/>
                <a:cs typeface="Microsoft Sans Serif"/>
              </a:rPr>
              <a:t>«умею»).</a:t>
            </a:r>
            <a:endParaRPr sz="3200" dirty="0">
              <a:latin typeface="Microsoft Sans Serif"/>
              <a:cs typeface="Microsoft Sans Serif"/>
            </a:endParaRPr>
          </a:p>
          <a:p>
            <a:pPr marL="12700" marR="301625">
              <a:lnSpc>
                <a:spcPct val="100000"/>
              </a:lnSpc>
              <a:spcBef>
                <a:spcPts val="775"/>
              </a:spcBef>
            </a:pPr>
            <a:r>
              <a:rPr sz="3200" dirty="0">
                <a:latin typeface="Microsoft Sans Serif"/>
                <a:cs typeface="Microsoft Sans Serif"/>
              </a:rPr>
              <a:t>На</a:t>
            </a:r>
            <a:r>
              <a:rPr sz="3200" spc="-114" dirty="0">
                <a:latin typeface="Microsoft Sans Serif"/>
                <a:cs typeface="Microsoft Sans Serif"/>
              </a:rPr>
              <a:t> </a:t>
            </a:r>
            <a:r>
              <a:rPr sz="3200" dirty="0">
                <a:latin typeface="Microsoft Sans Serif"/>
                <a:cs typeface="Microsoft Sans Serif"/>
              </a:rPr>
              <a:t>основе</a:t>
            </a:r>
            <a:r>
              <a:rPr sz="3200" spc="-90" dirty="0">
                <a:latin typeface="Microsoft Sans Serif"/>
                <a:cs typeface="Microsoft Sans Serif"/>
              </a:rPr>
              <a:t> </a:t>
            </a:r>
            <a:r>
              <a:rPr sz="3200" dirty="0">
                <a:latin typeface="Microsoft Sans Serif"/>
                <a:cs typeface="Microsoft Sans Serif"/>
              </a:rPr>
              <a:t>своей</a:t>
            </a:r>
            <a:r>
              <a:rPr sz="3200" spc="-114" dirty="0">
                <a:latin typeface="Microsoft Sans Serif"/>
                <a:cs typeface="Microsoft Sans Serif"/>
              </a:rPr>
              <a:t> </a:t>
            </a:r>
            <a:r>
              <a:rPr sz="3200" dirty="0">
                <a:latin typeface="Microsoft Sans Serif"/>
                <a:cs typeface="Microsoft Sans Serif"/>
              </a:rPr>
              <a:t>теории</a:t>
            </a:r>
            <a:r>
              <a:rPr sz="3200" spc="-105" dirty="0">
                <a:latin typeface="Microsoft Sans Serif"/>
                <a:cs typeface="Microsoft Sans Serif"/>
              </a:rPr>
              <a:t> </a:t>
            </a:r>
            <a:r>
              <a:rPr sz="3200" dirty="0">
                <a:latin typeface="Microsoft Sans Serif"/>
                <a:cs typeface="Microsoft Sans Serif"/>
              </a:rPr>
              <a:t>Блум</a:t>
            </a:r>
            <a:r>
              <a:rPr sz="3200" spc="-45" dirty="0">
                <a:latin typeface="Microsoft Sans Serif"/>
                <a:cs typeface="Microsoft Sans Serif"/>
              </a:rPr>
              <a:t> </a:t>
            </a:r>
            <a:r>
              <a:rPr sz="3200" dirty="0">
                <a:latin typeface="Microsoft Sans Serif"/>
                <a:cs typeface="Microsoft Sans Serif"/>
              </a:rPr>
              <a:t>создал</a:t>
            </a:r>
            <a:r>
              <a:rPr sz="3200" spc="-135" dirty="0">
                <a:latin typeface="Microsoft Sans Serif"/>
                <a:cs typeface="Microsoft Sans Serif"/>
              </a:rPr>
              <a:t> </a:t>
            </a:r>
            <a:r>
              <a:rPr sz="3200" spc="-10" dirty="0">
                <a:latin typeface="Microsoft Sans Serif"/>
                <a:cs typeface="Microsoft Sans Serif"/>
              </a:rPr>
              <a:t>оригинальную </a:t>
            </a:r>
            <a:r>
              <a:rPr sz="3200" spc="-45" dirty="0">
                <a:latin typeface="Microsoft Sans Serif"/>
                <a:cs typeface="Microsoft Sans Serif"/>
              </a:rPr>
              <a:t>методику</a:t>
            </a:r>
            <a:r>
              <a:rPr sz="3200" spc="-140" dirty="0">
                <a:latin typeface="Microsoft Sans Serif"/>
                <a:cs typeface="Microsoft Sans Serif"/>
              </a:rPr>
              <a:t> </a:t>
            </a:r>
            <a:r>
              <a:rPr sz="3200" spc="-10" dirty="0">
                <a:latin typeface="Microsoft Sans Serif"/>
                <a:cs typeface="Microsoft Sans Serif"/>
              </a:rPr>
              <a:t>обучения</a:t>
            </a:r>
            <a:r>
              <a:rPr sz="3200" spc="-75" dirty="0">
                <a:latin typeface="Microsoft Sans Serif"/>
                <a:cs typeface="Microsoft Sans Serif"/>
              </a:rPr>
              <a:t> </a:t>
            </a:r>
            <a:r>
              <a:rPr sz="3200" dirty="0">
                <a:latin typeface="Microsoft Sans Serif"/>
                <a:cs typeface="Microsoft Sans Serif"/>
              </a:rPr>
              <a:t>при</a:t>
            </a:r>
            <a:r>
              <a:rPr sz="3200" spc="-150" dirty="0">
                <a:latin typeface="Microsoft Sans Serif"/>
                <a:cs typeface="Microsoft Sans Serif"/>
              </a:rPr>
              <a:t> </a:t>
            </a:r>
            <a:r>
              <a:rPr sz="3200" dirty="0">
                <a:latin typeface="Microsoft Sans Serif"/>
                <a:cs typeface="Microsoft Sans Serif"/>
              </a:rPr>
              <a:t>помощи</a:t>
            </a:r>
            <a:r>
              <a:rPr sz="3200" spc="-120" dirty="0">
                <a:latin typeface="Microsoft Sans Serif"/>
                <a:cs typeface="Microsoft Sans Serif"/>
              </a:rPr>
              <a:t> </a:t>
            </a:r>
            <a:r>
              <a:rPr sz="3200" dirty="0">
                <a:latin typeface="Microsoft Sans Serif"/>
                <a:cs typeface="Microsoft Sans Serif"/>
              </a:rPr>
              <a:t>специального</a:t>
            </a:r>
            <a:r>
              <a:rPr sz="3200" spc="-135" dirty="0">
                <a:latin typeface="Microsoft Sans Serif"/>
                <a:cs typeface="Microsoft Sans Serif"/>
              </a:rPr>
              <a:t> </a:t>
            </a:r>
            <a:r>
              <a:rPr sz="3200" spc="-10" dirty="0">
                <a:latin typeface="Microsoft Sans Serif"/>
                <a:cs typeface="Microsoft Sans Serif"/>
              </a:rPr>
              <a:t>кубика.</a:t>
            </a:r>
            <a:endParaRPr sz="3200" dirty="0">
              <a:latin typeface="Microsoft Sans Serif"/>
              <a:cs typeface="Microsoft Sans Serif"/>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descr="phpHIilqD_Buklet_html_3b14b158cf90ab44"/>
          <p:cNvPicPr/>
          <p:nvPr/>
        </p:nvPicPr>
        <p:blipFill>
          <a:blip r:embed="rId2" cstate="print"/>
          <a:stretch>
            <a:fillRect/>
          </a:stretch>
        </p:blipFill>
        <p:spPr>
          <a:xfrm>
            <a:off x="4648200" y="252983"/>
            <a:ext cx="6934200" cy="6239256"/>
          </a:xfrm>
          <a:prstGeom prst="rect">
            <a:avLst/>
          </a:prstGeom>
        </p:spPr>
      </p:pic>
      <p:sp>
        <p:nvSpPr>
          <p:cNvPr id="11265" name="Rectangle 1"/>
          <p:cNvSpPr>
            <a:spLocks noChangeArrowheads="1"/>
          </p:cNvSpPr>
          <p:nvPr/>
        </p:nvSpPr>
        <p:spPr bwMode="auto">
          <a:xfrm>
            <a:off x="685799" y="2363286"/>
            <a:ext cx="3962401" cy="369332"/>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endParaRPr kumimoji="0" lang="ru-RU" altLang="zh-CN"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Подзаголовок 4"/>
          <p:cNvSpPr>
            <a:spLocks noGrp="1"/>
          </p:cNvSpPr>
          <p:nvPr>
            <p:ph type="subTitle" idx="4"/>
          </p:nvPr>
        </p:nvSpPr>
        <p:spPr>
          <a:xfrm>
            <a:off x="457200" y="1"/>
            <a:ext cx="4191000" cy="6705599"/>
          </a:xfrm>
        </p:spPr>
        <p:txBody>
          <a:bodyPr/>
          <a:lstStyle/>
          <a:p>
            <a:pPr lvl="0" indent="449263" algn="l" rtl="0" fontAlgn="base">
              <a:spcBef>
                <a:spcPct val="0"/>
              </a:spcBef>
              <a:spcAft>
                <a:spcPct val="0"/>
              </a:spcAft>
            </a:pPr>
            <a:r>
              <a:rPr lang="ru-RU" altLang="zh-CN" sz="2800" b="1" dirty="0" smtClean="0">
                <a:solidFill>
                  <a:schemeClr val="tx1"/>
                </a:solidFill>
                <a:latin typeface="Microsoft Sans Serif" pitchFamily="34" charset="0"/>
                <a:ea typeface="Arial" pitchFamily="34" charset="0"/>
                <a:cs typeface="Microsoft Sans Serif" pitchFamily="34" charset="0"/>
              </a:rPr>
              <a:t>Суть методики</a:t>
            </a:r>
            <a:endParaRPr lang="en-US" altLang="zh-CN" sz="2800" b="1" i="1" dirty="0" smtClean="0">
              <a:solidFill>
                <a:schemeClr val="tx1"/>
              </a:solidFill>
              <a:latin typeface="Microsoft Sans Serif" pitchFamily="34" charset="0"/>
              <a:ea typeface="SimSun" pitchFamily="2" charset="-122"/>
              <a:cs typeface="Microsoft Sans Serif" pitchFamily="34" charset="0"/>
            </a:endParaRPr>
          </a:p>
          <a:p>
            <a:pPr lvl="0" indent="449263" algn="l" rtl="0" eaLnBrk="0" fontAlgn="base" hangingPunct="0">
              <a:spcBef>
                <a:spcPct val="0"/>
              </a:spcBef>
              <a:spcAft>
                <a:spcPct val="0"/>
              </a:spcAft>
            </a:pPr>
            <a:r>
              <a:rPr lang="ru-RU" altLang="zh-CN" sz="2800" b="1" dirty="0" smtClean="0">
                <a:solidFill>
                  <a:schemeClr val="tx1"/>
                </a:solidFill>
                <a:latin typeface="Microsoft Sans Serif" pitchFamily="34" charset="0"/>
                <a:ea typeface="var(--depot-font-size-md-paragr"/>
                <a:cs typeface="Microsoft Sans Serif" pitchFamily="34" charset="0"/>
              </a:rPr>
              <a:t>Кубик </a:t>
            </a:r>
            <a:r>
              <a:rPr lang="ru-RU" altLang="zh-CN" sz="2800" b="1" dirty="0" err="1" smtClean="0">
                <a:solidFill>
                  <a:schemeClr val="tx1"/>
                </a:solidFill>
                <a:latin typeface="Microsoft Sans Serif" pitchFamily="34" charset="0"/>
                <a:ea typeface="var(--depot-font-size-md-paragr"/>
                <a:cs typeface="Microsoft Sans Serif" pitchFamily="34" charset="0"/>
              </a:rPr>
              <a:t>Блума</a:t>
            </a:r>
            <a:r>
              <a:rPr lang="en-US" altLang="zh-CN" sz="2800" dirty="0" smtClean="0">
                <a:solidFill>
                  <a:schemeClr val="tx1"/>
                </a:solidFill>
                <a:latin typeface="Microsoft Sans Serif" pitchFamily="34" charset="0"/>
                <a:ea typeface="var(--depot-font-size-md-paragr"/>
                <a:cs typeface="Microsoft Sans Serif" pitchFamily="34" charset="0"/>
              </a:rPr>
              <a:t> </a:t>
            </a:r>
            <a:r>
              <a:rPr lang="ru-RU" altLang="zh-CN" sz="2800" dirty="0" smtClean="0">
                <a:solidFill>
                  <a:schemeClr val="tx1"/>
                </a:solidFill>
                <a:latin typeface="Microsoft Sans Serif" pitchFamily="34" charset="0"/>
                <a:ea typeface="var(--depot-font-size-md-paragr"/>
                <a:cs typeface="Microsoft Sans Serif" pitchFamily="34" charset="0"/>
              </a:rPr>
              <a:t>— небольшой куб из картона или другого материала с надписями на гранях. </a:t>
            </a:r>
            <a:endParaRPr lang="ru-RU" altLang="zh-CN" sz="2800" dirty="0" smtClean="0">
              <a:solidFill>
                <a:schemeClr val="tx1"/>
              </a:solidFill>
              <a:latin typeface="Microsoft Sans Serif" pitchFamily="34" charset="0"/>
              <a:ea typeface="var(--depot-font-size-md-paragr"/>
              <a:cs typeface="Microsoft Sans Serif" pitchFamily="34" charset="0"/>
            </a:endParaRPr>
          </a:p>
          <a:p>
            <a:pPr lvl="0" indent="449263" algn="l" rtl="0" eaLnBrk="0" fontAlgn="base" hangingPunct="0">
              <a:spcBef>
                <a:spcPct val="0"/>
              </a:spcBef>
              <a:spcAft>
                <a:spcPct val="0"/>
              </a:spcAft>
            </a:pPr>
            <a:r>
              <a:rPr lang="ru-RU" altLang="zh-CN" sz="2800" dirty="0" smtClean="0">
                <a:solidFill>
                  <a:schemeClr val="tx1"/>
                </a:solidFill>
                <a:latin typeface="Microsoft Sans Serif" pitchFamily="34" charset="0"/>
                <a:ea typeface="var(--depot-font-size-md-paragr"/>
                <a:cs typeface="Microsoft Sans Serif" pitchFamily="34" charset="0"/>
              </a:rPr>
              <a:t>На </a:t>
            </a:r>
            <a:r>
              <a:rPr lang="ru-RU" altLang="zh-CN" sz="2800" dirty="0" smtClean="0">
                <a:solidFill>
                  <a:schemeClr val="tx1"/>
                </a:solidFill>
                <a:latin typeface="Microsoft Sans Serif" pitchFamily="34" charset="0"/>
                <a:ea typeface="var(--depot-font-size-md-paragr"/>
                <a:cs typeface="Microsoft Sans Serif" pitchFamily="34" charset="0"/>
              </a:rPr>
              <a:t>каждой грани написано ключевое слово, являющееся основой для формулировки вопроса: </a:t>
            </a:r>
            <a:r>
              <a:rPr lang="ru-RU" altLang="zh-CN" sz="2800" dirty="0" smtClean="0">
                <a:solidFill>
                  <a:schemeClr val="tx1"/>
                </a:solidFill>
                <a:latin typeface="Microsoft Sans Serif" pitchFamily="34" charset="0"/>
                <a:ea typeface="var(--depot-font-size-md-paragr"/>
                <a:cs typeface="Microsoft Sans Serif" pitchFamily="34" charset="0"/>
              </a:rPr>
              <a:t>«</a:t>
            </a:r>
            <a:r>
              <a:rPr lang="ru-RU" altLang="zh-CN" sz="2800" dirty="0" smtClean="0">
                <a:solidFill>
                  <a:schemeClr val="tx1"/>
                </a:solidFill>
                <a:latin typeface="Microsoft Sans Serif" pitchFamily="34" charset="0"/>
                <a:ea typeface="var(--depot-font-size-md-paragr"/>
                <a:cs typeface="Microsoft Sans Serif" pitchFamily="34" charset="0"/>
              </a:rPr>
              <a:t>Назови», «Объясни», «Почему», «Предложи», «Придумай», «Поделись». </a:t>
            </a:r>
            <a:endParaRPr lang="ru-RU" altLang="zh-CN" sz="2800" dirty="0" smtClean="0">
              <a:solidFill>
                <a:schemeClr val="tx1"/>
              </a:solidFill>
              <a:latin typeface="Microsoft Sans Serif" pitchFamily="34" charset="0"/>
              <a:cs typeface="Microsoft Sans Serif" pitchFamily="34" charset="0"/>
            </a:endParaRP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97073" y="200771"/>
            <a:ext cx="7197090" cy="1196340"/>
          </a:xfrm>
          <a:prstGeom prst="rect">
            <a:avLst/>
          </a:prstGeom>
        </p:spPr>
        <p:txBody>
          <a:bodyPr vert="horz" wrap="square" lIns="0" tIns="12700" rIns="0" bIns="0" rtlCol="0">
            <a:spAutoFit/>
          </a:bodyPr>
          <a:lstStyle/>
          <a:p>
            <a:pPr marL="494030" marR="5080" indent="-481965">
              <a:lnSpc>
                <a:spcPct val="120100"/>
              </a:lnSpc>
              <a:spcBef>
                <a:spcPts val="100"/>
              </a:spcBef>
            </a:pPr>
            <a:r>
              <a:rPr sz="3200" b="1" dirty="0">
                <a:latin typeface="Arial"/>
                <a:cs typeface="Arial"/>
              </a:rPr>
              <a:t>КАК</a:t>
            </a:r>
            <a:r>
              <a:rPr sz="3200" b="1" spc="-65" dirty="0">
                <a:latin typeface="Arial"/>
                <a:cs typeface="Arial"/>
              </a:rPr>
              <a:t> </a:t>
            </a:r>
            <a:r>
              <a:rPr sz="3200" b="1" dirty="0">
                <a:latin typeface="Arial"/>
                <a:cs typeface="Arial"/>
              </a:rPr>
              <a:t>ВЫ</a:t>
            </a:r>
            <a:r>
              <a:rPr sz="3200" b="1" spc="-145" dirty="0">
                <a:latin typeface="Arial"/>
                <a:cs typeface="Arial"/>
              </a:rPr>
              <a:t> </a:t>
            </a:r>
            <a:r>
              <a:rPr sz="3200" b="1" dirty="0">
                <a:latin typeface="Arial"/>
                <a:cs typeface="Arial"/>
              </a:rPr>
              <a:t>ДУМАЕТЕ,</a:t>
            </a:r>
            <a:r>
              <a:rPr sz="3200" b="1" spc="-75" dirty="0">
                <a:latin typeface="Arial"/>
                <a:cs typeface="Arial"/>
              </a:rPr>
              <a:t> </a:t>
            </a:r>
            <a:r>
              <a:rPr sz="3200" b="1" dirty="0">
                <a:latin typeface="Arial"/>
                <a:cs typeface="Arial"/>
              </a:rPr>
              <a:t>КАКОЙ</a:t>
            </a:r>
            <a:r>
              <a:rPr sz="3200" b="1" spc="-50" dirty="0">
                <a:latin typeface="Arial"/>
                <a:cs typeface="Arial"/>
              </a:rPr>
              <a:t> </a:t>
            </a:r>
            <a:r>
              <a:rPr sz="3200" b="1" spc="-10" dirty="0">
                <a:latin typeface="Arial"/>
                <a:cs typeface="Arial"/>
              </a:rPr>
              <a:t>ВОПРОС </a:t>
            </a:r>
            <a:r>
              <a:rPr sz="3200" b="1" dirty="0">
                <a:latin typeface="Arial"/>
                <a:cs typeface="Arial"/>
              </a:rPr>
              <a:t>К</a:t>
            </a:r>
            <a:r>
              <a:rPr sz="3200" b="1" spc="-140" dirty="0">
                <a:latin typeface="Arial"/>
                <a:cs typeface="Arial"/>
              </a:rPr>
              <a:t> </a:t>
            </a:r>
            <a:r>
              <a:rPr sz="3200" b="1" dirty="0">
                <a:latin typeface="Arial"/>
                <a:cs typeface="Arial"/>
              </a:rPr>
              <a:t>КАКОМУ</a:t>
            </a:r>
            <a:r>
              <a:rPr sz="3200" b="1" spc="-45" dirty="0">
                <a:latin typeface="Arial"/>
                <a:cs typeface="Arial"/>
              </a:rPr>
              <a:t> </a:t>
            </a:r>
            <a:r>
              <a:rPr sz="3200" b="1" dirty="0">
                <a:latin typeface="Arial"/>
                <a:cs typeface="Arial"/>
              </a:rPr>
              <a:t>БЛОКУ</a:t>
            </a:r>
            <a:r>
              <a:rPr sz="3200" b="1" spc="-95" dirty="0">
                <a:latin typeface="Arial"/>
                <a:cs typeface="Arial"/>
              </a:rPr>
              <a:t> </a:t>
            </a:r>
            <a:r>
              <a:rPr sz="3200" b="1" spc="-10" dirty="0">
                <a:latin typeface="Arial"/>
                <a:cs typeface="Arial"/>
              </a:rPr>
              <a:t>ПОДХОДИТ?</a:t>
            </a:r>
            <a:endParaRPr sz="3200">
              <a:latin typeface="Arial"/>
              <a:cs typeface="Arial"/>
            </a:endParaRPr>
          </a:p>
        </p:txBody>
      </p:sp>
      <p:pic>
        <p:nvPicPr>
          <p:cNvPr id="3" name="object 3"/>
          <p:cNvPicPr/>
          <p:nvPr/>
        </p:nvPicPr>
        <p:blipFill>
          <a:blip r:embed="rId2" cstate="print"/>
          <a:stretch>
            <a:fillRect/>
          </a:stretch>
        </p:blipFill>
        <p:spPr>
          <a:xfrm>
            <a:off x="827532" y="1580388"/>
            <a:ext cx="3526536" cy="1234439"/>
          </a:xfrm>
          <a:prstGeom prst="rect">
            <a:avLst/>
          </a:prstGeom>
        </p:spPr>
      </p:pic>
      <p:sp>
        <p:nvSpPr>
          <p:cNvPr id="4" name="object 4"/>
          <p:cNvSpPr txBox="1"/>
          <p:nvPr/>
        </p:nvSpPr>
        <p:spPr>
          <a:xfrm>
            <a:off x="827532" y="1580388"/>
            <a:ext cx="3526790" cy="1234440"/>
          </a:xfrm>
          <a:prstGeom prst="rect">
            <a:avLst/>
          </a:prstGeom>
          <a:ln w="9144">
            <a:solidFill>
              <a:srgbClr val="5F5F5F"/>
            </a:solidFill>
          </a:ln>
        </p:spPr>
        <p:txBody>
          <a:bodyPr vert="horz" wrap="square" lIns="0" tIns="359410" rIns="0" bIns="0" rtlCol="0">
            <a:spAutoFit/>
          </a:bodyPr>
          <a:lstStyle/>
          <a:p>
            <a:pPr marL="91440">
              <a:lnSpc>
                <a:spcPct val="100000"/>
              </a:lnSpc>
              <a:spcBef>
                <a:spcPts val="2830"/>
              </a:spcBef>
            </a:pPr>
            <a:r>
              <a:rPr sz="3200" b="1" spc="-10" dirty="0">
                <a:latin typeface="Times New Roman"/>
                <a:cs typeface="Times New Roman"/>
              </a:rPr>
              <a:t>КОГНИТИВНЫЙ</a:t>
            </a:r>
            <a:endParaRPr sz="3200">
              <a:latin typeface="Times New Roman"/>
              <a:cs typeface="Times New Roman"/>
            </a:endParaRPr>
          </a:p>
        </p:txBody>
      </p:sp>
      <p:pic>
        <p:nvPicPr>
          <p:cNvPr id="5" name="object 5"/>
          <p:cNvPicPr/>
          <p:nvPr/>
        </p:nvPicPr>
        <p:blipFill>
          <a:blip r:embed="rId3" cstate="print"/>
          <a:stretch>
            <a:fillRect/>
          </a:stretch>
        </p:blipFill>
        <p:spPr>
          <a:xfrm>
            <a:off x="6533388" y="1610867"/>
            <a:ext cx="4285488" cy="1246631"/>
          </a:xfrm>
          <a:prstGeom prst="rect">
            <a:avLst/>
          </a:prstGeom>
        </p:spPr>
      </p:pic>
      <p:sp>
        <p:nvSpPr>
          <p:cNvPr id="6" name="object 6"/>
          <p:cNvSpPr txBox="1"/>
          <p:nvPr/>
        </p:nvSpPr>
        <p:spPr>
          <a:xfrm>
            <a:off x="6533388" y="1610867"/>
            <a:ext cx="4285615" cy="1247140"/>
          </a:xfrm>
          <a:prstGeom prst="rect">
            <a:avLst/>
          </a:prstGeom>
          <a:ln w="9144">
            <a:solidFill>
              <a:srgbClr val="5F5F5F"/>
            </a:solidFill>
          </a:ln>
        </p:spPr>
        <p:txBody>
          <a:bodyPr vert="horz" wrap="square" lIns="0" tIns="365760" rIns="0" bIns="0" rtlCol="0">
            <a:spAutoFit/>
          </a:bodyPr>
          <a:lstStyle/>
          <a:p>
            <a:pPr marL="92075">
              <a:lnSpc>
                <a:spcPct val="100000"/>
              </a:lnSpc>
              <a:spcBef>
                <a:spcPts val="2880"/>
              </a:spcBef>
            </a:pPr>
            <a:r>
              <a:rPr sz="3200" b="1" spc="-10" dirty="0">
                <a:latin typeface="Times New Roman"/>
                <a:cs typeface="Times New Roman"/>
              </a:rPr>
              <a:t>ПСИХОМОТОРНЫЙ</a:t>
            </a:r>
            <a:endParaRPr sz="3200">
              <a:latin typeface="Times New Roman"/>
              <a:cs typeface="Times New Roman"/>
            </a:endParaRPr>
          </a:p>
        </p:txBody>
      </p:sp>
      <p:pic>
        <p:nvPicPr>
          <p:cNvPr id="7" name="object 7"/>
          <p:cNvPicPr/>
          <p:nvPr/>
        </p:nvPicPr>
        <p:blipFill>
          <a:blip r:embed="rId4" cstate="print"/>
          <a:stretch>
            <a:fillRect/>
          </a:stretch>
        </p:blipFill>
        <p:spPr>
          <a:xfrm>
            <a:off x="3774947" y="3902964"/>
            <a:ext cx="3621024" cy="1188720"/>
          </a:xfrm>
          <a:prstGeom prst="rect">
            <a:avLst/>
          </a:prstGeom>
        </p:spPr>
      </p:pic>
      <p:sp>
        <p:nvSpPr>
          <p:cNvPr id="8" name="object 8"/>
          <p:cNvSpPr txBox="1"/>
          <p:nvPr/>
        </p:nvSpPr>
        <p:spPr>
          <a:xfrm>
            <a:off x="3774947" y="3902964"/>
            <a:ext cx="3621404" cy="1188720"/>
          </a:xfrm>
          <a:prstGeom prst="rect">
            <a:avLst/>
          </a:prstGeom>
          <a:ln w="9144">
            <a:solidFill>
              <a:srgbClr val="5F5F5F"/>
            </a:solidFill>
          </a:ln>
        </p:spPr>
        <p:txBody>
          <a:bodyPr vert="horz" wrap="square" lIns="0" tIns="336550" rIns="0" bIns="0" rtlCol="0">
            <a:spAutoFit/>
          </a:bodyPr>
          <a:lstStyle/>
          <a:p>
            <a:pPr marL="88900">
              <a:lnSpc>
                <a:spcPct val="100000"/>
              </a:lnSpc>
              <a:spcBef>
                <a:spcPts val="2650"/>
              </a:spcBef>
            </a:pPr>
            <a:r>
              <a:rPr sz="3200" b="1" spc="-10" dirty="0">
                <a:latin typeface="Times New Roman"/>
                <a:cs typeface="Times New Roman"/>
              </a:rPr>
              <a:t>АФФЕКТИВНЫЙ</a:t>
            </a:r>
            <a:endParaRPr sz="3200">
              <a:latin typeface="Times New Roman"/>
              <a:cs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97073" y="200771"/>
            <a:ext cx="7197090" cy="1196340"/>
          </a:xfrm>
          <a:prstGeom prst="rect">
            <a:avLst/>
          </a:prstGeom>
        </p:spPr>
        <p:txBody>
          <a:bodyPr vert="horz" wrap="square" lIns="0" tIns="12700" rIns="0" bIns="0" rtlCol="0">
            <a:spAutoFit/>
          </a:bodyPr>
          <a:lstStyle/>
          <a:p>
            <a:pPr marL="494030" marR="5080" indent="-481965">
              <a:lnSpc>
                <a:spcPct val="120100"/>
              </a:lnSpc>
              <a:spcBef>
                <a:spcPts val="100"/>
              </a:spcBef>
            </a:pPr>
            <a:r>
              <a:rPr sz="3200" b="1" dirty="0">
                <a:latin typeface="Arial"/>
                <a:cs typeface="Arial"/>
              </a:rPr>
              <a:t>КАК</a:t>
            </a:r>
            <a:r>
              <a:rPr sz="3200" b="1" spc="-65" dirty="0">
                <a:latin typeface="Arial"/>
                <a:cs typeface="Arial"/>
              </a:rPr>
              <a:t> </a:t>
            </a:r>
            <a:r>
              <a:rPr sz="3200" b="1" dirty="0">
                <a:latin typeface="Arial"/>
                <a:cs typeface="Arial"/>
              </a:rPr>
              <a:t>ВЫ</a:t>
            </a:r>
            <a:r>
              <a:rPr sz="3200" b="1" spc="-145" dirty="0">
                <a:latin typeface="Arial"/>
                <a:cs typeface="Arial"/>
              </a:rPr>
              <a:t> </a:t>
            </a:r>
            <a:r>
              <a:rPr sz="3200" b="1" dirty="0">
                <a:latin typeface="Arial"/>
                <a:cs typeface="Arial"/>
              </a:rPr>
              <a:t>ДУМАЕТЕ,</a:t>
            </a:r>
            <a:r>
              <a:rPr sz="3200" b="1" spc="-75" dirty="0">
                <a:latin typeface="Arial"/>
                <a:cs typeface="Arial"/>
              </a:rPr>
              <a:t> </a:t>
            </a:r>
            <a:r>
              <a:rPr sz="3200" b="1" dirty="0">
                <a:latin typeface="Arial"/>
                <a:cs typeface="Arial"/>
              </a:rPr>
              <a:t>КАКОЙ</a:t>
            </a:r>
            <a:r>
              <a:rPr sz="3200" b="1" spc="-50" dirty="0">
                <a:latin typeface="Arial"/>
                <a:cs typeface="Arial"/>
              </a:rPr>
              <a:t> </a:t>
            </a:r>
            <a:r>
              <a:rPr sz="3200" b="1" spc="-10" dirty="0">
                <a:latin typeface="Arial"/>
                <a:cs typeface="Arial"/>
              </a:rPr>
              <a:t>ВОПРОС </a:t>
            </a:r>
            <a:r>
              <a:rPr sz="3200" b="1" dirty="0">
                <a:latin typeface="Arial"/>
                <a:cs typeface="Arial"/>
              </a:rPr>
              <a:t>К</a:t>
            </a:r>
            <a:r>
              <a:rPr sz="3200" b="1" spc="-140" dirty="0">
                <a:latin typeface="Arial"/>
                <a:cs typeface="Arial"/>
              </a:rPr>
              <a:t> </a:t>
            </a:r>
            <a:r>
              <a:rPr sz="3200" b="1" dirty="0">
                <a:latin typeface="Arial"/>
                <a:cs typeface="Arial"/>
              </a:rPr>
              <a:t>КАКОМУ</a:t>
            </a:r>
            <a:r>
              <a:rPr sz="3200" b="1" spc="-45" dirty="0">
                <a:latin typeface="Arial"/>
                <a:cs typeface="Arial"/>
              </a:rPr>
              <a:t> </a:t>
            </a:r>
            <a:r>
              <a:rPr sz="3200" b="1" dirty="0">
                <a:latin typeface="Arial"/>
                <a:cs typeface="Arial"/>
              </a:rPr>
              <a:t>БЛОКУ</a:t>
            </a:r>
            <a:r>
              <a:rPr sz="3200" b="1" spc="-95" dirty="0">
                <a:latin typeface="Arial"/>
                <a:cs typeface="Arial"/>
              </a:rPr>
              <a:t> </a:t>
            </a:r>
            <a:r>
              <a:rPr sz="3200" b="1" spc="-10" dirty="0">
                <a:latin typeface="Arial"/>
                <a:cs typeface="Arial"/>
              </a:rPr>
              <a:t>ПОДХОДИТ?</a:t>
            </a:r>
            <a:endParaRPr sz="3200">
              <a:latin typeface="Arial"/>
              <a:cs typeface="Arial"/>
            </a:endParaRPr>
          </a:p>
        </p:txBody>
      </p:sp>
      <p:pic>
        <p:nvPicPr>
          <p:cNvPr id="3" name="object 3"/>
          <p:cNvPicPr/>
          <p:nvPr/>
        </p:nvPicPr>
        <p:blipFill>
          <a:blip r:embed="rId2" cstate="print"/>
          <a:stretch>
            <a:fillRect/>
          </a:stretch>
        </p:blipFill>
        <p:spPr>
          <a:xfrm>
            <a:off x="827532" y="1580388"/>
            <a:ext cx="3526536" cy="1234439"/>
          </a:xfrm>
          <a:prstGeom prst="rect">
            <a:avLst/>
          </a:prstGeom>
        </p:spPr>
      </p:pic>
      <p:sp>
        <p:nvSpPr>
          <p:cNvPr id="4" name="object 4"/>
          <p:cNvSpPr txBox="1"/>
          <p:nvPr/>
        </p:nvSpPr>
        <p:spPr>
          <a:xfrm>
            <a:off x="827532" y="1580388"/>
            <a:ext cx="3526790" cy="1234440"/>
          </a:xfrm>
          <a:prstGeom prst="rect">
            <a:avLst/>
          </a:prstGeom>
          <a:ln w="9144">
            <a:solidFill>
              <a:srgbClr val="5F5F5F"/>
            </a:solidFill>
          </a:ln>
        </p:spPr>
        <p:txBody>
          <a:bodyPr vert="horz" wrap="square" lIns="0" tIns="359410" rIns="0" bIns="0" rtlCol="0">
            <a:spAutoFit/>
          </a:bodyPr>
          <a:lstStyle/>
          <a:p>
            <a:pPr marL="91440">
              <a:lnSpc>
                <a:spcPct val="100000"/>
              </a:lnSpc>
              <a:spcBef>
                <a:spcPts val="2830"/>
              </a:spcBef>
            </a:pPr>
            <a:r>
              <a:rPr sz="3200" b="1" spc="-10" dirty="0">
                <a:latin typeface="Times New Roman"/>
                <a:cs typeface="Times New Roman"/>
              </a:rPr>
              <a:t>КОГНИТИВНЫЙ</a:t>
            </a:r>
            <a:endParaRPr sz="3200">
              <a:latin typeface="Times New Roman"/>
              <a:cs typeface="Times New Roman"/>
            </a:endParaRPr>
          </a:p>
        </p:txBody>
      </p:sp>
      <p:pic>
        <p:nvPicPr>
          <p:cNvPr id="5" name="object 5"/>
          <p:cNvPicPr/>
          <p:nvPr/>
        </p:nvPicPr>
        <p:blipFill>
          <a:blip r:embed="rId3" cstate="print"/>
          <a:stretch>
            <a:fillRect/>
          </a:stretch>
        </p:blipFill>
        <p:spPr>
          <a:xfrm>
            <a:off x="6533388" y="1610867"/>
            <a:ext cx="4285488" cy="1246631"/>
          </a:xfrm>
          <a:prstGeom prst="rect">
            <a:avLst/>
          </a:prstGeom>
        </p:spPr>
      </p:pic>
      <p:sp>
        <p:nvSpPr>
          <p:cNvPr id="6" name="object 6"/>
          <p:cNvSpPr txBox="1"/>
          <p:nvPr/>
        </p:nvSpPr>
        <p:spPr>
          <a:xfrm>
            <a:off x="6533388" y="1610867"/>
            <a:ext cx="4285615" cy="1247140"/>
          </a:xfrm>
          <a:prstGeom prst="rect">
            <a:avLst/>
          </a:prstGeom>
          <a:ln w="9144">
            <a:solidFill>
              <a:srgbClr val="5F5F5F"/>
            </a:solidFill>
          </a:ln>
        </p:spPr>
        <p:txBody>
          <a:bodyPr vert="horz" wrap="square" lIns="0" tIns="365760" rIns="0" bIns="0" rtlCol="0">
            <a:spAutoFit/>
          </a:bodyPr>
          <a:lstStyle/>
          <a:p>
            <a:pPr marL="92075">
              <a:lnSpc>
                <a:spcPct val="100000"/>
              </a:lnSpc>
              <a:spcBef>
                <a:spcPts val="2880"/>
              </a:spcBef>
            </a:pPr>
            <a:r>
              <a:rPr sz="3200" b="1" spc="-10" dirty="0">
                <a:latin typeface="Times New Roman"/>
                <a:cs typeface="Times New Roman"/>
              </a:rPr>
              <a:t>ПСИХОМОТОРНЫЙ</a:t>
            </a:r>
            <a:endParaRPr sz="3200">
              <a:latin typeface="Times New Roman"/>
              <a:cs typeface="Times New Roman"/>
            </a:endParaRPr>
          </a:p>
        </p:txBody>
      </p:sp>
      <p:pic>
        <p:nvPicPr>
          <p:cNvPr id="7" name="object 7"/>
          <p:cNvPicPr/>
          <p:nvPr/>
        </p:nvPicPr>
        <p:blipFill>
          <a:blip r:embed="rId4" cstate="print"/>
          <a:stretch>
            <a:fillRect/>
          </a:stretch>
        </p:blipFill>
        <p:spPr>
          <a:xfrm>
            <a:off x="3774947" y="3902964"/>
            <a:ext cx="3621024" cy="1188720"/>
          </a:xfrm>
          <a:prstGeom prst="rect">
            <a:avLst/>
          </a:prstGeom>
        </p:spPr>
      </p:pic>
      <p:sp>
        <p:nvSpPr>
          <p:cNvPr id="8" name="object 8"/>
          <p:cNvSpPr txBox="1"/>
          <p:nvPr/>
        </p:nvSpPr>
        <p:spPr>
          <a:xfrm>
            <a:off x="3774947" y="3902964"/>
            <a:ext cx="3621404" cy="1188720"/>
          </a:xfrm>
          <a:prstGeom prst="rect">
            <a:avLst/>
          </a:prstGeom>
          <a:ln w="9144">
            <a:solidFill>
              <a:srgbClr val="5F5F5F"/>
            </a:solidFill>
          </a:ln>
        </p:spPr>
        <p:txBody>
          <a:bodyPr vert="horz" wrap="square" lIns="0" tIns="336550" rIns="0" bIns="0" rtlCol="0">
            <a:spAutoFit/>
          </a:bodyPr>
          <a:lstStyle/>
          <a:p>
            <a:pPr marL="88900">
              <a:lnSpc>
                <a:spcPct val="100000"/>
              </a:lnSpc>
              <a:spcBef>
                <a:spcPts val="2650"/>
              </a:spcBef>
            </a:pPr>
            <a:r>
              <a:rPr sz="3200" b="1" spc="-10" dirty="0">
                <a:latin typeface="Times New Roman"/>
                <a:cs typeface="Times New Roman"/>
              </a:rPr>
              <a:t>АФФЕКТИВНЫЙ</a:t>
            </a:r>
            <a:endParaRPr sz="3200">
              <a:latin typeface="Times New Roman"/>
              <a:cs typeface="Times New Roman"/>
            </a:endParaRPr>
          </a:p>
        </p:txBody>
      </p:sp>
      <p:sp>
        <p:nvSpPr>
          <p:cNvPr id="9" name="Прямоугольник 8"/>
          <p:cNvSpPr/>
          <p:nvPr/>
        </p:nvSpPr>
        <p:spPr>
          <a:xfrm>
            <a:off x="1371600" y="3200400"/>
            <a:ext cx="23622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dirty="0" smtClean="0">
                <a:solidFill>
                  <a:schemeClr val="tx1"/>
                </a:solidFill>
                <a:latin typeface="Times New Roman" pitchFamily="18" charset="0"/>
                <a:cs typeface="Times New Roman" pitchFamily="18" charset="0"/>
              </a:rPr>
              <a:t>«Назови»</a:t>
            </a:r>
            <a:endParaRPr lang="ru-RU" sz="3600" dirty="0">
              <a:solidFill>
                <a:schemeClr val="tx1"/>
              </a:solidFill>
              <a:latin typeface="Times New Roman" pitchFamily="18" charset="0"/>
              <a:cs typeface="Times New Roman" pitchFamily="18" charset="0"/>
            </a:endParaRPr>
          </a:p>
        </p:txBody>
      </p:sp>
      <p:sp>
        <p:nvSpPr>
          <p:cNvPr id="10" name="Прямоугольник 9"/>
          <p:cNvSpPr/>
          <p:nvPr/>
        </p:nvSpPr>
        <p:spPr>
          <a:xfrm>
            <a:off x="8001000" y="3276600"/>
            <a:ext cx="3429000" cy="2057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dirty="0">
                <a:solidFill>
                  <a:schemeClr val="tx1"/>
                </a:solidFill>
                <a:latin typeface="Times New Roman" pitchFamily="18" charset="0"/>
                <a:cs typeface="Times New Roman" pitchFamily="18" charset="0"/>
              </a:rPr>
              <a:t>«Предложи», «Придумай», «Поделись»</a:t>
            </a:r>
          </a:p>
        </p:txBody>
      </p:sp>
      <p:sp>
        <p:nvSpPr>
          <p:cNvPr id="11" name="Прямоугольник 10"/>
          <p:cNvSpPr/>
          <p:nvPr/>
        </p:nvSpPr>
        <p:spPr>
          <a:xfrm>
            <a:off x="4191000" y="5410200"/>
            <a:ext cx="2819400" cy="990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600" dirty="0">
                <a:solidFill>
                  <a:schemeClr val="tx1"/>
                </a:solidFill>
                <a:latin typeface="Times New Roman" pitchFamily="18" charset="0"/>
                <a:cs typeface="Times New Roman" pitchFamily="18" charset="0"/>
              </a:rPr>
              <a:t>«Объясни», «Почему»</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4"/>
          </p:nvPr>
        </p:nvSpPr>
        <p:spPr>
          <a:xfrm>
            <a:off x="457200" y="1371600"/>
            <a:ext cx="11125200" cy="4876800"/>
          </a:xfrm>
        </p:spPr>
        <p:txBody>
          <a:bodyPr/>
          <a:lstStyle/>
          <a:p>
            <a:r>
              <a:rPr lang="ru-RU" sz="3200" b="1" dirty="0" smtClean="0">
                <a:latin typeface="Microsoft Sans Serif" pitchFamily="34" charset="0"/>
                <a:cs typeface="Microsoft Sans Serif" pitchFamily="34" charset="0"/>
              </a:rPr>
              <a:t>Принцип работы</a:t>
            </a:r>
            <a:r>
              <a:rPr lang="ru-RU" sz="3200" dirty="0" smtClean="0">
                <a:latin typeface="Microsoft Sans Serif" pitchFamily="34" charset="0"/>
                <a:cs typeface="Microsoft Sans Serif" pitchFamily="34" charset="0"/>
              </a:rPr>
              <a:t>: педагог формулирует тему занятия и задаёт направление обсуждения. Затем он или кто-то из детей бросает кубик. Выпавшее слово определяет тип вопроса, который нужно задать по теме. Например, если выпало слово «Объясни», ребёнок должен дать развёрнутый ответ, пояснить свою точку зрения. Если выпало «Придумай», нужно предложить свою выдумку или догадку по теме.</a:t>
            </a:r>
            <a:r>
              <a:rPr lang="ru-RU" dirty="0" smtClean="0"/>
              <a:t> </a:t>
            </a:r>
          </a:p>
          <a:p>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descr="kubik_osen"/>
          <p:cNvPicPr/>
          <p:nvPr/>
        </p:nvPicPr>
        <p:blipFill>
          <a:blip r:embed="rId2" cstate="print"/>
          <a:stretch>
            <a:fillRect/>
          </a:stretch>
        </p:blipFill>
        <p:spPr>
          <a:xfrm>
            <a:off x="609600" y="990600"/>
            <a:ext cx="10972800" cy="5669279"/>
          </a:xfrm>
          <a:prstGeom prst="rect">
            <a:avLst/>
          </a:prstGeom>
        </p:spPr>
      </p:pic>
      <p:sp>
        <p:nvSpPr>
          <p:cNvPr id="3" name="Прямоугольник 2"/>
          <p:cNvSpPr/>
          <p:nvPr/>
        </p:nvSpPr>
        <p:spPr>
          <a:xfrm>
            <a:off x="1371600" y="0"/>
            <a:ext cx="4572000" cy="838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err="1" smtClean="0">
                <a:solidFill>
                  <a:schemeClr val="tx1"/>
                </a:solidFill>
                <a:latin typeface="Times New Roman" pitchFamily="18" charset="0"/>
                <a:cs typeface="Times New Roman" pitchFamily="18" charset="0"/>
              </a:rPr>
              <a:t>Интерактив</a:t>
            </a:r>
            <a:r>
              <a:rPr lang="ru-RU" sz="2000" b="1" dirty="0" smtClean="0">
                <a:solidFill>
                  <a:schemeClr val="tx1"/>
                </a:solidFill>
                <a:latin typeface="Times New Roman" pitchFamily="18" charset="0"/>
                <a:cs typeface="Times New Roman" pitchFamily="18" charset="0"/>
              </a:rPr>
              <a:t> с Кубиком </a:t>
            </a:r>
            <a:r>
              <a:rPr lang="ru-RU" sz="2000" b="1" dirty="0" err="1" smtClean="0">
                <a:solidFill>
                  <a:schemeClr val="tx1"/>
                </a:solidFill>
                <a:latin typeface="Times New Roman" pitchFamily="18" charset="0"/>
                <a:cs typeface="Times New Roman" pitchFamily="18" charset="0"/>
              </a:rPr>
              <a:t>Блума</a:t>
            </a:r>
            <a:r>
              <a:rPr lang="ru-RU" sz="2000" b="1" dirty="0" smtClean="0">
                <a:solidFill>
                  <a:schemeClr val="tx1"/>
                </a:solidFill>
                <a:latin typeface="Times New Roman" pitchFamily="18" charset="0"/>
                <a:cs typeface="Times New Roman" pitchFamily="18" charset="0"/>
              </a:rPr>
              <a:t> по теме «Осень»</a:t>
            </a:r>
            <a:endParaRPr lang="ru-RU" sz="2000" b="1" dirty="0">
              <a:solidFill>
                <a:schemeClr val="tx1"/>
              </a:solidFill>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descr="ягоды"/>
          <p:cNvPicPr/>
          <p:nvPr/>
        </p:nvPicPr>
        <p:blipFill>
          <a:blip r:embed="rId2" cstate="print"/>
          <a:stretch>
            <a:fillRect/>
          </a:stretch>
        </p:blipFill>
        <p:spPr>
          <a:xfrm>
            <a:off x="609600" y="451104"/>
            <a:ext cx="10972800" cy="6086856"/>
          </a:xfrm>
          <a:prstGeom prst="rect">
            <a:avLst/>
          </a:prstGeom>
        </p:spPr>
      </p:pic>
      <p:sp>
        <p:nvSpPr>
          <p:cNvPr id="3" name="Прямоугольник 2"/>
          <p:cNvSpPr/>
          <p:nvPr/>
        </p:nvSpPr>
        <p:spPr>
          <a:xfrm>
            <a:off x="685800" y="0"/>
            <a:ext cx="4572000" cy="838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smtClean="0">
                <a:solidFill>
                  <a:schemeClr val="tx1"/>
                </a:solidFill>
                <a:latin typeface="Times New Roman" pitchFamily="18" charset="0"/>
                <a:cs typeface="Times New Roman" pitchFamily="18" charset="0"/>
              </a:rPr>
              <a:t>Рассматривание вариантов Кубика </a:t>
            </a:r>
            <a:r>
              <a:rPr lang="ru-RU" sz="2000" b="1" dirty="0" err="1" smtClean="0">
                <a:solidFill>
                  <a:schemeClr val="tx1"/>
                </a:solidFill>
                <a:latin typeface="Times New Roman" pitchFamily="18" charset="0"/>
                <a:cs typeface="Times New Roman" pitchFamily="18" charset="0"/>
              </a:rPr>
              <a:t>Блума</a:t>
            </a:r>
            <a:r>
              <a:rPr lang="ru-RU" sz="2000" b="1" dirty="0" smtClean="0">
                <a:solidFill>
                  <a:schemeClr val="tx1"/>
                </a:solidFill>
                <a:latin typeface="Times New Roman" pitchFamily="18" charset="0"/>
                <a:cs typeface="Times New Roman" pitchFamily="18" charset="0"/>
              </a:rPr>
              <a:t> по разным темам</a:t>
            </a:r>
            <a:endParaRPr lang="ru-RU" sz="2000" b="1" dirty="0">
              <a:solidFill>
                <a:schemeClr val="tx1"/>
              </a:solidFill>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descr="зимующие птицы"/>
          <p:cNvPicPr/>
          <p:nvPr/>
        </p:nvPicPr>
        <p:blipFill>
          <a:blip r:embed="rId2" cstate="print"/>
          <a:stretch>
            <a:fillRect/>
          </a:stretch>
        </p:blipFill>
        <p:spPr>
          <a:xfrm>
            <a:off x="609600" y="374904"/>
            <a:ext cx="10972800" cy="610514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descr="зима"/>
          <p:cNvPicPr/>
          <p:nvPr/>
        </p:nvPicPr>
        <p:blipFill>
          <a:blip r:embed="rId2" cstate="print"/>
          <a:stretch>
            <a:fillRect/>
          </a:stretch>
        </p:blipFill>
        <p:spPr>
          <a:xfrm>
            <a:off x="609600" y="289559"/>
            <a:ext cx="10972800" cy="623620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descr="насекомые"/>
          <p:cNvPicPr/>
          <p:nvPr/>
        </p:nvPicPr>
        <p:blipFill>
          <a:blip r:embed="rId2" cstate="print"/>
          <a:stretch>
            <a:fillRect/>
          </a:stretch>
        </p:blipFill>
        <p:spPr>
          <a:xfrm>
            <a:off x="609600" y="454151"/>
            <a:ext cx="10972800" cy="596493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4"/>
          </p:nvPr>
        </p:nvSpPr>
        <p:spPr>
          <a:xfrm>
            <a:off x="609600" y="1143000"/>
            <a:ext cx="10896600" cy="4216539"/>
          </a:xfrm>
        </p:spPr>
        <p:txBody>
          <a:bodyPr/>
          <a:lstStyle/>
          <a:p>
            <a:r>
              <a:rPr lang="ru-RU" sz="3200" dirty="0" smtClean="0">
                <a:latin typeface="Microsoft Sans Serif" pitchFamily="34" charset="0"/>
                <a:cs typeface="Microsoft Sans Serif" pitchFamily="34" charset="0"/>
              </a:rPr>
              <a:t>Использование Кубика </a:t>
            </a:r>
            <a:r>
              <a:rPr lang="ru-RU" sz="3200" dirty="0" err="1" smtClean="0">
                <a:latin typeface="Microsoft Sans Serif" pitchFamily="34" charset="0"/>
                <a:cs typeface="Microsoft Sans Serif" pitchFamily="34" charset="0"/>
              </a:rPr>
              <a:t>Блума</a:t>
            </a:r>
            <a:r>
              <a:rPr lang="ru-RU" sz="3200" dirty="0" smtClean="0">
                <a:latin typeface="Microsoft Sans Serif" pitchFamily="34" charset="0"/>
                <a:cs typeface="Microsoft Sans Serif" pitchFamily="34" charset="0"/>
              </a:rPr>
              <a:t> при работе с детьми с </a:t>
            </a:r>
            <a:r>
              <a:rPr lang="ru-RU" sz="3200" dirty="0" smtClean="0">
                <a:latin typeface="Microsoft Sans Serif" pitchFamily="34" charset="0"/>
                <a:cs typeface="Microsoft Sans Serif" pitchFamily="34" charset="0"/>
              </a:rPr>
              <a:t>ЗПР оказывает положительное влияние на развитие, так как  </a:t>
            </a:r>
            <a:r>
              <a:rPr lang="ru-RU" sz="3200" dirty="0" smtClean="0">
                <a:latin typeface="Microsoft Sans Serif" pitchFamily="34" charset="0"/>
                <a:cs typeface="Microsoft Sans Serif" pitchFamily="34" charset="0"/>
              </a:rPr>
              <a:t>позволяет визуализировать изучаемый материал, а также неоднократное использование кубика при изучении разных тем, позволяет выработать алгоритм </a:t>
            </a:r>
            <a:r>
              <a:rPr lang="ru-RU" sz="3200" dirty="0" smtClean="0">
                <a:latin typeface="Microsoft Sans Serif" pitchFamily="34" charset="0"/>
                <a:cs typeface="Microsoft Sans Serif" pitchFamily="34" charset="0"/>
              </a:rPr>
              <a:t>высказываний. Такое </a:t>
            </a:r>
            <a:r>
              <a:rPr lang="ru-RU" sz="3200" dirty="0" smtClean="0">
                <a:latin typeface="Microsoft Sans Serif" pitchFamily="34" charset="0"/>
                <a:cs typeface="Microsoft Sans Serif" pitchFamily="34" charset="0"/>
              </a:rPr>
              <a:t>интерактивное обсуждение темы помогает лучше усвоить материал и активизировать мыслительную деятельность дошколят. </a:t>
            </a:r>
          </a:p>
          <a:p>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4"/>
          </p:nvPr>
        </p:nvSpPr>
        <p:spPr>
          <a:xfrm>
            <a:off x="609600" y="1143000"/>
            <a:ext cx="10896600" cy="2739211"/>
          </a:xfrm>
        </p:spPr>
        <p:txBody>
          <a:bodyPr/>
          <a:lstStyle/>
          <a:p>
            <a:r>
              <a:rPr lang="ru-RU" sz="3200" b="1" dirty="0" smtClean="0">
                <a:latin typeface="Microsoft Sans Serif" pitchFamily="34" charset="0"/>
                <a:cs typeface="Microsoft Sans Serif" pitchFamily="34" charset="0"/>
              </a:rPr>
              <a:t>Возможны два варианта</a:t>
            </a:r>
            <a:r>
              <a:rPr lang="ru-RU" sz="3200" dirty="0" smtClean="0">
                <a:latin typeface="Microsoft Sans Serif" pitchFamily="34" charset="0"/>
                <a:cs typeface="Microsoft Sans Serif" pitchFamily="34" charset="0"/>
              </a:rPr>
              <a:t>:</a:t>
            </a:r>
          </a:p>
          <a:p>
            <a:r>
              <a:rPr lang="ru-RU" sz="3200" dirty="0" smtClean="0">
                <a:latin typeface="Microsoft Sans Serif" pitchFamily="34" charset="0"/>
                <a:cs typeface="Microsoft Sans Serif" pitchFamily="34" charset="0"/>
              </a:rPr>
              <a:t>- Вопросы формулирует сам педагог — это более лёгкий способ, используемый на начальной стадии.</a:t>
            </a:r>
          </a:p>
          <a:p>
            <a:r>
              <a:rPr lang="ru-RU" sz="3200" dirty="0" smtClean="0">
                <a:latin typeface="Microsoft Sans Serif" pitchFamily="34" charset="0"/>
                <a:cs typeface="Microsoft Sans Serif" pitchFamily="34" charset="0"/>
              </a:rPr>
              <a:t>- Вопросы формулируют сами воспитанники — этот вариант требует определённой подготовки от детей.</a:t>
            </a:r>
          </a:p>
          <a:p>
            <a:endParaRPr lang="ru-RU"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4"/>
          </p:nvPr>
        </p:nvSpPr>
        <p:spPr>
          <a:xfrm>
            <a:off x="609600" y="228600"/>
            <a:ext cx="10896600" cy="6400800"/>
          </a:xfrm>
        </p:spPr>
        <p:txBody>
          <a:bodyPr/>
          <a:lstStyle/>
          <a:p>
            <a:r>
              <a:rPr lang="ru-RU" sz="2800" b="1" dirty="0" smtClean="0">
                <a:latin typeface="Microsoft Sans Serif" pitchFamily="34" charset="0"/>
                <a:cs typeface="Microsoft Sans Serif" pitchFamily="34" charset="0"/>
              </a:rPr>
              <a:t>Из опыта работы.</a:t>
            </a:r>
          </a:p>
          <a:p>
            <a:r>
              <a:rPr lang="ru-RU" sz="2800" dirty="0" smtClean="0">
                <a:latin typeface="Microsoft Sans Serif" pitchFamily="34" charset="0"/>
                <a:cs typeface="Microsoft Sans Serif" pitchFamily="34" charset="0"/>
              </a:rPr>
              <a:t>Ориентируясь </a:t>
            </a:r>
            <a:r>
              <a:rPr lang="ru-RU" sz="2800" dirty="0" smtClean="0">
                <a:latin typeface="Microsoft Sans Serif" pitchFamily="34" charset="0"/>
                <a:cs typeface="Microsoft Sans Serif" pitchFamily="34" charset="0"/>
              </a:rPr>
              <a:t>на зону ближайшего развития детей, при проведении открытого занятия по теме «Транспорт» использовала  дидактическое пособие «Кубик </a:t>
            </a:r>
            <a:r>
              <a:rPr lang="ru-RU" sz="2800" dirty="0" err="1" smtClean="0">
                <a:latin typeface="Microsoft Sans Serif" pitchFamily="34" charset="0"/>
                <a:cs typeface="Microsoft Sans Serif" pitchFamily="34" charset="0"/>
              </a:rPr>
              <a:t>Блума</a:t>
            </a:r>
            <a:r>
              <a:rPr lang="ru-RU" sz="2800" dirty="0" smtClean="0">
                <a:latin typeface="Microsoft Sans Serif" pitchFamily="34" charset="0"/>
                <a:cs typeface="Microsoft Sans Serif" pitchFamily="34" charset="0"/>
              </a:rPr>
              <a:t>». На мотивационном этапе я представила детям кубик без картинок, создав тем самым проблемную ситуацию. Высказав предположение, что дети сами смогут сформулировать вопросы, обозначив критерии оценивания деятельности, приступили к выполнению заданий индивидуально, в парах и группой. Уровень сложности заданий был подобран в соответствии с индивидуальными возможностями детей. Для формирования умения добывать дополнительную информацию, при подведении итогов дети получили задание сформулировать шестой вопрос для кубика дома с родителями.</a:t>
            </a:r>
          </a:p>
          <a:p>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descr="транспорт"/>
          <p:cNvPicPr/>
          <p:nvPr/>
        </p:nvPicPr>
        <p:blipFill>
          <a:blip r:embed="rId2" cstate="print"/>
          <a:stretch>
            <a:fillRect/>
          </a:stretch>
        </p:blipFill>
        <p:spPr>
          <a:xfrm>
            <a:off x="609600" y="377952"/>
            <a:ext cx="10972800" cy="614781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88644" y="343357"/>
            <a:ext cx="9990455" cy="4649350"/>
          </a:xfrm>
          <a:prstGeom prst="rect">
            <a:avLst/>
          </a:prstGeom>
        </p:spPr>
        <p:txBody>
          <a:bodyPr vert="horz" wrap="square" lIns="0" tIns="12065" rIns="0" bIns="0" rtlCol="0">
            <a:spAutoFit/>
          </a:bodyPr>
          <a:lstStyle/>
          <a:p>
            <a:pPr marL="259079" indent="-246379">
              <a:lnSpc>
                <a:spcPct val="100000"/>
              </a:lnSpc>
              <a:spcBef>
                <a:spcPts val="95"/>
              </a:spcBef>
              <a:buChar char="-"/>
              <a:tabLst>
                <a:tab pos="259079" algn="l"/>
                <a:tab pos="2655570" algn="l"/>
              </a:tabLst>
            </a:pPr>
            <a:r>
              <a:rPr lang="ru-RU" sz="3200" dirty="0" smtClean="0">
                <a:latin typeface="Microsoft Sans Serif"/>
                <a:cs typeface="Microsoft Sans Serif"/>
              </a:rPr>
              <a:t>Т</a:t>
            </a:r>
            <a:r>
              <a:rPr sz="3200" dirty="0" smtClean="0">
                <a:latin typeface="Microsoft Sans Serif"/>
                <a:cs typeface="Microsoft Sans Serif"/>
              </a:rPr>
              <a:t>е</a:t>
            </a:r>
            <a:r>
              <a:rPr lang="ru-RU" sz="3200" dirty="0" smtClean="0">
                <a:latin typeface="Microsoft Sans Serif"/>
                <a:cs typeface="Microsoft Sans Serif"/>
              </a:rPr>
              <a:t>,</a:t>
            </a:r>
            <a:r>
              <a:rPr sz="3200" spc="25" dirty="0" smtClean="0">
                <a:latin typeface="Microsoft Sans Serif"/>
                <a:cs typeface="Microsoft Sans Serif"/>
              </a:rPr>
              <a:t> </a:t>
            </a:r>
            <a:r>
              <a:rPr sz="3200" dirty="0">
                <a:latin typeface="Microsoft Sans Serif"/>
                <a:cs typeface="Microsoft Sans Serif"/>
              </a:rPr>
              <a:t>у</a:t>
            </a:r>
            <a:r>
              <a:rPr sz="3200" spc="-15" dirty="0">
                <a:latin typeface="Microsoft Sans Serif"/>
                <a:cs typeface="Microsoft Sans Serif"/>
              </a:rPr>
              <a:t> </a:t>
            </a:r>
            <a:r>
              <a:rPr sz="3200" spc="-20" dirty="0">
                <a:latin typeface="Microsoft Sans Serif"/>
                <a:cs typeface="Microsoft Sans Serif"/>
              </a:rPr>
              <a:t>кого</a:t>
            </a:r>
            <a:r>
              <a:rPr sz="3200" dirty="0">
                <a:latin typeface="Microsoft Sans Serif"/>
                <a:cs typeface="Microsoft Sans Serif"/>
              </a:rPr>
              <a:t>	</a:t>
            </a:r>
            <a:r>
              <a:rPr lang="ru-RU" sz="3200" dirty="0" smtClean="0">
                <a:latin typeface="Microsoft Sans Serif"/>
                <a:cs typeface="Microsoft Sans Serif"/>
              </a:rPr>
              <a:t> </a:t>
            </a:r>
            <a:r>
              <a:rPr sz="3200" dirty="0" err="1" smtClean="0">
                <a:latin typeface="Microsoft Sans Serif"/>
                <a:cs typeface="Microsoft Sans Serif"/>
              </a:rPr>
              <a:t>фишка</a:t>
            </a:r>
            <a:r>
              <a:rPr sz="3200" spc="-80" dirty="0" smtClean="0">
                <a:latin typeface="Microsoft Sans Serif"/>
                <a:cs typeface="Microsoft Sans Serif"/>
              </a:rPr>
              <a:t> </a:t>
            </a:r>
            <a:r>
              <a:rPr sz="3200" dirty="0">
                <a:latin typeface="Microsoft Sans Serif"/>
                <a:cs typeface="Microsoft Sans Serif"/>
              </a:rPr>
              <a:t>-</a:t>
            </a:r>
            <a:r>
              <a:rPr sz="3200" spc="-120" dirty="0">
                <a:latin typeface="Microsoft Sans Serif"/>
                <a:cs typeface="Microsoft Sans Serif"/>
              </a:rPr>
              <a:t> </a:t>
            </a:r>
            <a:r>
              <a:rPr sz="3200" spc="-20" dirty="0">
                <a:latin typeface="Microsoft Sans Serif"/>
                <a:cs typeface="Microsoft Sans Serif"/>
              </a:rPr>
              <a:t>выскажут</a:t>
            </a:r>
            <a:r>
              <a:rPr sz="3200" spc="-85" dirty="0">
                <a:latin typeface="Microsoft Sans Serif"/>
                <a:cs typeface="Microsoft Sans Serif"/>
              </a:rPr>
              <a:t> </a:t>
            </a:r>
            <a:r>
              <a:rPr sz="3200" dirty="0">
                <a:latin typeface="Microsoft Sans Serif"/>
                <a:cs typeface="Microsoft Sans Serif"/>
              </a:rPr>
              <a:t>нам</a:t>
            </a:r>
            <a:r>
              <a:rPr sz="3200" spc="-105" dirty="0">
                <a:latin typeface="Microsoft Sans Serif"/>
                <a:cs typeface="Microsoft Sans Serif"/>
              </a:rPr>
              <a:t> </a:t>
            </a:r>
            <a:r>
              <a:rPr sz="3200" spc="-35" dirty="0">
                <a:latin typeface="Microsoft Sans Serif"/>
                <a:cs typeface="Microsoft Sans Serif"/>
              </a:rPr>
              <a:t>критику</a:t>
            </a:r>
            <a:r>
              <a:rPr sz="3200" spc="-105" dirty="0">
                <a:latin typeface="Microsoft Sans Serif"/>
                <a:cs typeface="Microsoft Sans Serif"/>
              </a:rPr>
              <a:t> </a:t>
            </a:r>
            <a:r>
              <a:rPr sz="3200" spc="-25" dirty="0">
                <a:latin typeface="Microsoft Sans Serif"/>
                <a:cs typeface="Microsoft Sans Serif"/>
              </a:rPr>
              <a:t>по</a:t>
            </a:r>
            <a:endParaRPr sz="3200" dirty="0">
              <a:latin typeface="Microsoft Sans Serif"/>
              <a:cs typeface="Microsoft Sans Serif"/>
            </a:endParaRPr>
          </a:p>
          <a:p>
            <a:pPr marL="12700">
              <a:lnSpc>
                <a:spcPct val="100000"/>
              </a:lnSpc>
            </a:pPr>
            <a:r>
              <a:rPr sz="3200" dirty="0" err="1">
                <a:latin typeface="Microsoft Sans Serif"/>
                <a:cs typeface="Microsoft Sans Serif"/>
              </a:rPr>
              <a:t>отношению</a:t>
            </a:r>
            <a:r>
              <a:rPr sz="3200" spc="-125" dirty="0">
                <a:latin typeface="Microsoft Sans Serif"/>
                <a:cs typeface="Microsoft Sans Serif"/>
              </a:rPr>
              <a:t> </a:t>
            </a:r>
            <a:r>
              <a:rPr lang="ru-RU" sz="3200" spc="-125" dirty="0" smtClean="0">
                <a:latin typeface="Microsoft Sans Serif"/>
                <a:cs typeface="Microsoft Sans Serif"/>
              </a:rPr>
              <a:t>к </a:t>
            </a:r>
            <a:r>
              <a:rPr sz="3200" spc="-25" dirty="0" err="1" smtClean="0">
                <a:latin typeface="Microsoft Sans Serif"/>
                <a:cs typeface="Microsoft Sans Serif"/>
              </a:rPr>
              <a:t>использовани</a:t>
            </a:r>
            <a:r>
              <a:rPr lang="ru-RU" sz="3200" spc="-25" dirty="0" err="1" smtClean="0">
                <a:latin typeface="Microsoft Sans Serif"/>
                <a:cs typeface="Microsoft Sans Serif"/>
              </a:rPr>
              <a:t>ю</a:t>
            </a:r>
            <a:r>
              <a:rPr sz="3200" spc="-110" dirty="0" smtClean="0">
                <a:latin typeface="Microsoft Sans Serif"/>
                <a:cs typeface="Microsoft Sans Serif"/>
              </a:rPr>
              <a:t> </a:t>
            </a:r>
            <a:r>
              <a:rPr sz="3200" spc="-35" dirty="0" err="1">
                <a:latin typeface="Microsoft Sans Serif"/>
                <a:cs typeface="Microsoft Sans Serif"/>
              </a:rPr>
              <a:t>дидактического</a:t>
            </a:r>
            <a:r>
              <a:rPr sz="3200" spc="-140" dirty="0">
                <a:latin typeface="Microsoft Sans Serif"/>
                <a:cs typeface="Microsoft Sans Serif"/>
              </a:rPr>
              <a:t> </a:t>
            </a:r>
            <a:r>
              <a:rPr sz="3200" spc="-10" dirty="0" err="1" smtClean="0">
                <a:latin typeface="Microsoft Sans Serif"/>
                <a:cs typeface="Microsoft Sans Serif"/>
              </a:rPr>
              <a:t>пособия</a:t>
            </a:r>
            <a:r>
              <a:rPr lang="ru-RU" sz="3200" spc="-10" dirty="0" smtClean="0">
                <a:latin typeface="Microsoft Sans Serif"/>
                <a:cs typeface="Microsoft Sans Serif"/>
              </a:rPr>
              <a:t> </a:t>
            </a:r>
            <a:r>
              <a:rPr sz="3200" spc="-65" dirty="0" smtClean="0">
                <a:latin typeface="Microsoft Sans Serif"/>
                <a:cs typeface="Microsoft Sans Serif"/>
              </a:rPr>
              <a:t>«</a:t>
            </a:r>
            <a:r>
              <a:rPr sz="3200" spc="-65" dirty="0" err="1" smtClean="0">
                <a:latin typeface="Microsoft Sans Serif"/>
                <a:cs typeface="Microsoft Sans Serif"/>
              </a:rPr>
              <a:t>Кубик</a:t>
            </a:r>
            <a:r>
              <a:rPr sz="3200" spc="-60" dirty="0" smtClean="0">
                <a:latin typeface="Microsoft Sans Serif"/>
                <a:cs typeface="Microsoft Sans Serif"/>
              </a:rPr>
              <a:t> </a:t>
            </a:r>
            <a:r>
              <a:rPr sz="3200" dirty="0">
                <a:latin typeface="Microsoft Sans Serif"/>
                <a:cs typeface="Microsoft Sans Serif"/>
              </a:rPr>
              <a:t>Блума»</a:t>
            </a:r>
            <a:r>
              <a:rPr sz="3200" spc="-45" dirty="0">
                <a:latin typeface="Microsoft Sans Serif"/>
                <a:cs typeface="Microsoft Sans Serif"/>
              </a:rPr>
              <a:t> </a:t>
            </a:r>
            <a:r>
              <a:rPr sz="3200" dirty="0">
                <a:latin typeface="Microsoft Sans Serif"/>
                <a:cs typeface="Microsoft Sans Serif"/>
              </a:rPr>
              <a:t>при</a:t>
            </a:r>
            <a:r>
              <a:rPr sz="3200" spc="-95" dirty="0">
                <a:latin typeface="Microsoft Sans Serif"/>
                <a:cs typeface="Microsoft Sans Serif"/>
              </a:rPr>
              <a:t> </a:t>
            </a:r>
            <a:r>
              <a:rPr sz="3200" dirty="0" err="1">
                <a:latin typeface="Microsoft Sans Serif"/>
                <a:cs typeface="Microsoft Sans Serif"/>
              </a:rPr>
              <a:t>работе</a:t>
            </a:r>
            <a:r>
              <a:rPr sz="3200" spc="-95" dirty="0">
                <a:latin typeface="Microsoft Sans Serif"/>
                <a:cs typeface="Microsoft Sans Serif"/>
              </a:rPr>
              <a:t> </a:t>
            </a:r>
            <a:r>
              <a:rPr sz="3200" dirty="0" smtClean="0">
                <a:latin typeface="Microsoft Sans Serif"/>
                <a:cs typeface="Microsoft Sans Serif"/>
              </a:rPr>
              <a:t>с</a:t>
            </a:r>
            <a:r>
              <a:rPr lang="ru-RU" sz="3200" dirty="0" smtClean="0">
                <a:latin typeface="Microsoft Sans Serif"/>
                <a:cs typeface="Microsoft Sans Serif"/>
              </a:rPr>
              <a:t> детьми с ЗПР</a:t>
            </a:r>
            <a:r>
              <a:rPr sz="3200" spc="-10" dirty="0" smtClean="0">
                <a:latin typeface="Microsoft Sans Serif"/>
                <a:cs typeface="Microsoft Sans Serif"/>
              </a:rPr>
              <a:t>;</a:t>
            </a:r>
            <a:endParaRPr sz="3200" dirty="0">
              <a:latin typeface="Microsoft Sans Serif"/>
              <a:cs typeface="Microsoft Sans Serif"/>
            </a:endParaRPr>
          </a:p>
          <a:p>
            <a:pPr marL="12700" marR="238125" indent="246379">
              <a:lnSpc>
                <a:spcPct val="100000"/>
              </a:lnSpc>
              <a:spcBef>
                <a:spcPts val="770"/>
              </a:spcBef>
              <a:buChar char="-"/>
              <a:tabLst>
                <a:tab pos="259079" algn="l"/>
                <a:tab pos="2463800" algn="l"/>
              </a:tabLst>
            </a:pPr>
            <a:r>
              <a:rPr lang="ru-RU" sz="3200" dirty="0" smtClean="0">
                <a:latin typeface="Microsoft Sans Serif"/>
                <a:cs typeface="Microsoft Sans Serif"/>
              </a:rPr>
              <a:t>Т</a:t>
            </a:r>
            <a:r>
              <a:rPr sz="3200" dirty="0" smtClean="0">
                <a:latin typeface="Microsoft Sans Serif"/>
                <a:cs typeface="Microsoft Sans Serif"/>
              </a:rPr>
              <a:t>е</a:t>
            </a:r>
            <a:r>
              <a:rPr lang="ru-RU" sz="3200" dirty="0" smtClean="0">
                <a:latin typeface="Microsoft Sans Serif"/>
                <a:cs typeface="Microsoft Sans Serif"/>
              </a:rPr>
              <a:t>,</a:t>
            </a:r>
            <a:r>
              <a:rPr sz="3200" spc="25" dirty="0" smtClean="0">
                <a:latin typeface="Microsoft Sans Serif"/>
                <a:cs typeface="Microsoft Sans Serif"/>
              </a:rPr>
              <a:t> </a:t>
            </a:r>
            <a:r>
              <a:rPr sz="3200" dirty="0">
                <a:latin typeface="Microsoft Sans Serif"/>
                <a:cs typeface="Microsoft Sans Serif"/>
              </a:rPr>
              <a:t>у</a:t>
            </a:r>
            <a:r>
              <a:rPr sz="3200" spc="-15" dirty="0">
                <a:latin typeface="Microsoft Sans Serif"/>
                <a:cs typeface="Microsoft Sans Serif"/>
              </a:rPr>
              <a:t> </a:t>
            </a:r>
            <a:r>
              <a:rPr sz="3200" spc="-20" dirty="0" err="1" smtClean="0">
                <a:latin typeface="Microsoft Sans Serif"/>
                <a:cs typeface="Microsoft Sans Serif"/>
              </a:rPr>
              <a:t>ко</a:t>
            </a:r>
            <a:r>
              <a:rPr lang="ru-RU" sz="3200" spc="-20" dirty="0" smtClean="0">
                <a:latin typeface="Microsoft Sans Serif"/>
                <a:cs typeface="Microsoft Sans Serif"/>
              </a:rPr>
              <a:t>г</a:t>
            </a:r>
            <a:r>
              <a:rPr sz="3200" spc="-20" dirty="0" smtClean="0">
                <a:latin typeface="Microsoft Sans Serif"/>
                <a:cs typeface="Microsoft Sans Serif"/>
              </a:rPr>
              <a:t>о</a:t>
            </a:r>
            <a:r>
              <a:rPr sz="3200" dirty="0">
                <a:latin typeface="Microsoft Sans Serif"/>
                <a:cs typeface="Microsoft Sans Serif"/>
              </a:rPr>
              <a:t>	</a:t>
            </a:r>
            <a:r>
              <a:rPr lang="ru-RU" sz="3200" dirty="0" smtClean="0">
                <a:latin typeface="Microsoft Sans Serif"/>
                <a:cs typeface="Microsoft Sans Serif"/>
              </a:rPr>
              <a:t> </a:t>
            </a:r>
            <a:r>
              <a:rPr lang="ru-RU" sz="3200" dirty="0" smtClean="0">
                <a:latin typeface="Microsoft Sans Serif"/>
                <a:cs typeface="Microsoft Sans Serif"/>
              </a:rPr>
              <a:t>  </a:t>
            </a:r>
            <a:r>
              <a:rPr sz="3200" dirty="0" err="1" smtClean="0">
                <a:latin typeface="Microsoft Sans Serif"/>
                <a:cs typeface="Microsoft Sans Serif"/>
              </a:rPr>
              <a:t>фишка</a:t>
            </a:r>
            <a:r>
              <a:rPr sz="3200" spc="-70" dirty="0" smtClean="0">
                <a:latin typeface="Microsoft Sans Serif"/>
                <a:cs typeface="Microsoft Sans Serif"/>
              </a:rPr>
              <a:t> </a:t>
            </a:r>
            <a:r>
              <a:rPr sz="3200" dirty="0">
                <a:latin typeface="Microsoft Sans Serif"/>
                <a:cs typeface="Microsoft Sans Serif"/>
              </a:rPr>
              <a:t>-</a:t>
            </a:r>
            <a:r>
              <a:rPr sz="3200" spc="-114" dirty="0">
                <a:latin typeface="Microsoft Sans Serif"/>
                <a:cs typeface="Microsoft Sans Serif"/>
              </a:rPr>
              <a:t> </a:t>
            </a:r>
            <a:r>
              <a:rPr sz="3200" spc="-50" dirty="0">
                <a:latin typeface="Microsoft Sans Serif"/>
                <a:cs typeface="Microsoft Sans Serif"/>
              </a:rPr>
              <a:t>расскажут,</a:t>
            </a:r>
            <a:r>
              <a:rPr sz="3200" spc="-90" dirty="0">
                <a:latin typeface="Microsoft Sans Serif"/>
                <a:cs typeface="Microsoft Sans Serif"/>
              </a:rPr>
              <a:t> </a:t>
            </a:r>
            <a:r>
              <a:rPr sz="3200" dirty="0">
                <a:latin typeface="Microsoft Sans Serif"/>
                <a:cs typeface="Microsoft Sans Serif"/>
              </a:rPr>
              <a:t>что</a:t>
            </a:r>
            <a:r>
              <a:rPr sz="3200" spc="-90" dirty="0">
                <a:latin typeface="Microsoft Sans Serif"/>
                <a:cs typeface="Microsoft Sans Serif"/>
              </a:rPr>
              <a:t> </a:t>
            </a:r>
            <a:r>
              <a:rPr sz="3200" dirty="0">
                <a:latin typeface="Microsoft Sans Serif"/>
                <a:cs typeface="Microsoft Sans Serif"/>
              </a:rPr>
              <a:t>нового</a:t>
            </a:r>
            <a:r>
              <a:rPr sz="3200" spc="-105" dirty="0">
                <a:latin typeface="Microsoft Sans Serif"/>
                <a:cs typeface="Microsoft Sans Serif"/>
              </a:rPr>
              <a:t> </a:t>
            </a:r>
            <a:r>
              <a:rPr sz="3200" spc="-10" dirty="0">
                <a:latin typeface="Microsoft Sans Serif"/>
                <a:cs typeface="Microsoft Sans Serif"/>
              </a:rPr>
              <a:t>узнали, </a:t>
            </a:r>
            <a:r>
              <a:rPr sz="3200" spc="-20" dirty="0">
                <a:latin typeface="Microsoft Sans Serif"/>
                <a:cs typeface="Microsoft Sans Serif"/>
              </a:rPr>
              <a:t>какая</a:t>
            </a:r>
            <a:r>
              <a:rPr sz="3200" spc="-100" dirty="0">
                <a:latin typeface="Microsoft Sans Serif"/>
                <a:cs typeface="Microsoft Sans Serif"/>
              </a:rPr>
              <a:t> </a:t>
            </a:r>
            <a:r>
              <a:rPr sz="3200" dirty="0">
                <a:latin typeface="Microsoft Sans Serif"/>
                <a:cs typeface="Microsoft Sans Serif"/>
              </a:rPr>
              <a:t>информация</a:t>
            </a:r>
            <a:r>
              <a:rPr sz="3200" spc="-50" dirty="0">
                <a:latin typeface="Microsoft Sans Serif"/>
                <a:cs typeface="Microsoft Sans Serif"/>
              </a:rPr>
              <a:t> </a:t>
            </a:r>
            <a:r>
              <a:rPr sz="3200" dirty="0">
                <a:latin typeface="Microsoft Sans Serif"/>
                <a:cs typeface="Microsoft Sans Serif"/>
              </a:rPr>
              <a:t>еще</a:t>
            </a:r>
            <a:r>
              <a:rPr sz="3200" spc="-105" dirty="0">
                <a:latin typeface="Microsoft Sans Serif"/>
                <a:cs typeface="Microsoft Sans Serif"/>
              </a:rPr>
              <a:t> </a:t>
            </a:r>
            <a:r>
              <a:rPr sz="3200" spc="-20" dirty="0">
                <a:latin typeface="Microsoft Sans Serif"/>
                <a:cs typeface="Microsoft Sans Serif"/>
              </a:rPr>
              <a:t>необходима</a:t>
            </a:r>
            <a:r>
              <a:rPr sz="3200" spc="-80" dirty="0">
                <a:latin typeface="Microsoft Sans Serif"/>
                <a:cs typeface="Microsoft Sans Serif"/>
              </a:rPr>
              <a:t> </a:t>
            </a:r>
            <a:r>
              <a:rPr sz="3200" dirty="0">
                <a:latin typeface="Microsoft Sans Serif"/>
                <a:cs typeface="Microsoft Sans Serif"/>
              </a:rPr>
              <a:t>для</a:t>
            </a:r>
            <a:r>
              <a:rPr sz="3200" spc="-130" dirty="0">
                <a:latin typeface="Microsoft Sans Serif"/>
                <a:cs typeface="Microsoft Sans Serif"/>
              </a:rPr>
              <a:t> </a:t>
            </a:r>
            <a:r>
              <a:rPr sz="3200" spc="-10" dirty="0">
                <a:latin typeface="Microsoft Sans Serif"/>
                <a:cs typeface="Microsoft Sans Serif"/>
              </a:rPr>
              <a:t>владения </a:t>
            </a:r>
            <a:r>
              <a:rPr sz="3200" dirty="0">
                <a:latin typeface="Microsoft Sans Serif"/>
                <a:cs typeface="Microsoft Sans Serif"/>
              </a:rPr>
              <a:t>полной</a:t>
            </a:r>
            <a:r>
              <a:rPr sz="3200" spc="-130" dirty="0">
                <a:latin typeface="Microsoft Sans Serif"/>
                <a:cs typeface="Microsoft Sans Serif"/>
              </a:rPr>
              <a:t> </a:t>
            </a:r>
            <a:r>
              <a:rPr sz="3200" spc="-10" dirty="0">
                <a:latin typeface="Microsoft Sans Serif"/>
                <a:cs typeface="Microsoft Sans Serif"/>
              </a:rPr>
              <a:t>информацией;</a:t>
            </a:r>
            <a:endParaRPr sz="3200" dirty="0">
              <a:latin typeface="Microsoft Sans Serif"/>
              <a:cs typeface="Microsoft Sans Serif"/>
            </a:endParaRPr>
          </a:p>
          <a:p>
            <a:pPr marL="12700" marR="5080" indent="246379" algn="just">
              <a:lnSpc>
                <a:spcPct val="100000"/>
              </a:lnSpc>
              <a:spcBef>
                <a:spcPts val="775"/>
              </a:spcBef>
              <a:buChar char="-"/>
              <a:tabLst>
                <a:tab pos="259079" algn="l"/>
              </a:tabLst>
            </a:pPr>
            <a:r>
              <a:rPr lang="ru-RU" sz="3200" dirty="0" smtClean="0">
                <a:latin typeface="Microsoft Sans Serif"/>
                <a:cs typeface="Microsoft Sans Serif"/>
              </a:rPr>
              <a:t>Т</a:t>
            </a:r>
            <a:r>
              <a:rPr sz="3200" dirty="0" smtClean="0">
                <a:latin typeface="Microsoft Sans Serif"/>
                <a:cs typeface="Microsoft Sans Serif"/>
              </a:rPr>
              <a:t>е</a:t>
            </a:r>
            <a:r>
              <a:rPr lang="ru-RU" sz="3200" dirty="0" smtClean="0">
                <a:latin typeface="Microsoft Sans Serif"/>
                <a:cs typeface="Microsoft Sans Serif"/>
              </a:rPr>
              <a:t>,</a:t>
            </a:r>
            <a:r>
              <a:rPr sz="3200" spc="-20" dirty="0" smtClean="0">
                <a:latin typeface="Microsoft Sans Serif"/>
                <a:cs typeface="Microsoft Sans Serif"/>
              </a:rPr>
              <a:t> </a:t>
            </a:r>
            <a:r>
              <a:rPr sz="3200" dirty="0">
                <a:latin typeface="Microsoft Sans Serif"/>
                <a:cs typeface="Microsoft Sans Serif"/>
              </a:rPr>
              <a:t>у</a:t>
            </a:r>
            <a:r>
              <a:rPr sz="3200" spc="-50" dirty="0">
                <a:latin typeface="Microsoft Sans Serif"/>
                <a:cs typeface="Microsoft Sans Serif"/>
              </a:rPr>
              <a:t> </a:t>
            </a:r>
            <a:r>
              <a:rPr sz="3200" dirty="0" err="1" smtClean="0">
                <a:latin typeface="Microsoft Sans Serif"/>
                <a:cs typeface="Microsoft Sans Serif"/>
              </a:rPr>
              <a:t>ко</a:t>
            </a:r>
            <a:r>
              <a:rPr lang="ru-RU" sz="3200" dirty="0" smtClean="0">
                <a:latin typeface="Microsoft Sans Serif"/>
                <a:cs typeface="Microsoft Sans Serif"/>
              </a:rPr>
              <a:t>г</a:t>
            </a:r>
            <a:r>
              <a:rPr sz="3200" dirty="0" smtClean="0">
                <a:latin typeface="Microsoft Sans Serif"/>
                <a:cs typeface="Microsoft Sans Serif"/>
              </a:rPr>
              <a:t>о</a:t>
            </a:r>
            <a:r>
              <a:rPr sz="3200" spc="775" dirty="0" smtClean="0">
                <a:latin typeface="Microsoft Sans Serif"/>
                <a:cs typeface="Microsoft Sans Serif"/>
              </a:rPr>
              <a:t>   </a:t>
            </a:r>
            <a:r>
              <a:rPr sz="3200" dirty="0">
                <a:latin typeface="Microsoft Sans Serif"/>
                <a:cs typeface="Microsoft Sans Serif"/>
              </a:rPr>
              <a:t>фишка</a:t>
            </a:r>
            <a:r>
              <a:rPr sz="3200" spc="5" dirty="0">
                <a:latin typeface="Microsoft Sans Serif"/>
                <a:cs typeface="Microsoft Sans Serif"/>
              </a:rPr>
              <a:t> </a:t>
            </a:r>
            <a:r>
              <a:rPr sz="3200" dirty="0">
                <a:latin typeface="Microsoft Sans Serif"/>
                <a:cs typeface="Microsoft Sans Serif"/>
              </a:rPr>
              <a:t>-</a:t>
            </a:r>
            <a:r>
              <a:rPr sz="3200" spc="-45" dirty="0">
                <a:latin typeface="Microsoft Sans Serif"/>
                <a:cs typeface="Microsoft Sans Serif"/>
              </a:rPr>
              <a:t> </a:t>
            </a:r>
            <a:r>
              <a:rPr sz="3200" spc="-30" dirty="0">
                <a:latin typeface="Microsoft Sans Serif"/>
                <a:cs typeface="Microsoft Sans Serif"/>
              </a:rPr>
              <a:t>покреативят</a:t>
            </a:r>
            <a:r>
              <a:rPr sz="3200" spc="15" dirty="0">
                <a:latin typeface="Microsoft Sans Serif"/>
                <a:cs typeface="Microsoft Sans Serif"/>
              </a:rPr>
              <a:t> </a:t>
            </a:r>
            <a:r>
              <a:rPr sz="3200" dirty="0">
                <a:latin typeface="Microsoft Sans Serif"/>
                <a:cs typeface="Microsoft Sans Serif"/>
              </a:rPr>
              <a:t>и</a:t>
            </a:r>
            <a:r>
              <a:rPr sz="3200" spc="-45" dirty="0">
                <a:latin typeface="Microsoft Sans Serif"/>
                <a:cs typeface="Microsoft Sans Serif"/>
              </a:rPr>
              <a:t> </a:t>
            </a:r>
            <a:r>
              <a:rPr sz="3200" spc="-20" dirty="0">
                <a:latin typeface="Microsoft Sans Serif"/>
                <a:cs typeface="Microsoft Sans Serif"/>
              </a:rPr>
              <a:t>предложат</a:t>
            </a:r>
            <a:r>
              <a:rPr sz="3200" spc="-25" dirty="0">
                <a:latin typeface="Microsoft Sans Serif"/>
                <a:cs typeface="Microsoft Sans Serif"/>
              </a:rPr>
              <a:t> нам </a:t>
            </a:r>
            <a:r>
              <a:rPr sz="3200" dirty="0">
                <a:latin typeface="Microsoft Sans Serif"/>
                <a:cs typeface="Microsoft Sans Serif"/>
              </a:rPr>
              <a:t>новые</a:t>
            </a:r>
            <a:r>
              <a:rPr sz="3200" spc="-105" dirty="0">
                <a:latin typeface="Microsoft Sans Serif"/>
                <a:cs typeface="Microsoft Sans Serif"/>
              </a:rPr>
              <a:t> </a:t>
            </a:r>
            <a:r>
              <a:rPr sz="3200" dirty="0">
                <a:latin typeface="Microsoft Sans Serif"/>
                <a:cs typeface="Microsoft Sans Serif"/>
              </a:rPr>
              <a:t>идеи</a:t>
            </a:r>
            <a:r>
              <a:rPr sz="3200" spc="-105" dirty="0">
                <a:latin typeface="Microsoft Sans Serif"/>
                <a:cs typeface="Microsoft Sans Serif"/>
              </a:rPr>
              <a:t> </a:t>
            </a:r>
            <a:r>
              <a:rPr sz="3200" spc="-25" dirty="0">
                <a:latin typeface="Microsoft Sans Serif"/>
                <a:cs typeface="Microsoft Sans Serif"/>
              </a:rPr>
              <a:t>использования</a:t>
            </a:r>
            <a:r>
              <a:rPr sz="3200" spc="-95" dirty="0">
                <a:latin typeface="Microsoft Sans Serif"/>
                <a:cs typeface="Microsoft Sans Serif"/>
              </a:rPr>
              <a:t> </a:t>
            </a:r>
            <a:r>
              <a:rPr sz="3200" spc="-40" dirty="0">
                <a:latin typeface="Microsoft Sans Serif"/>
                <a:cs typeface="Microsoft Sans Serif"/>
              </a:rPr>
              <a:t>Кубика</a:t>
            </a:r>
            <a:r>
              <a:rPr sz="3200" spc="-55" dirty="0">
                <a:latin typeface="Microsoft Sans Serif"/>
                <a:cs typeface="Microsoft Sans Serif"/>
              </a:rPr>
              <a:t> </a:t>
            </a:r>
            <a:r>
              <a:rPr sz="3200" dirty="0">
                <a:latin typeface="Microsoft Sans Serif"/>
                <a:cs typeface="Microsoft Sans Serif"/>
              </a:rPr>
              <a:t>Блума</a:t>
            </a:r>
            <a:r>
              <a:rPr sz="3200" spc="-55" dirty="0">
                <a:latin typeface="Microsoft Sans Serif"/>
                <a:cs typeface="Microsoft Sans Serif"/>
              </a:rPr>
              <a:t> </a:t>
            </a:r>
            <a:r>
              <a:rPr sz="3200" dirty="0">
                <a:latin typeface="Microsoft Sans Serif"/>
                <a:cs typeface="Microsoft Sans Serif"/>
              </a:rPr>
              <a:t>в</a:t>
            </a:r>
            <a:r>
              <a:rPr sz="3200" spc="-110" dirty="0">
                <a:latin typeface="Microsoft Sans Serif"/>
                <a:cs typeface="Microsoft Sans Serif"/>
              </a:rPr>
              <a:t> </a:t>
            </a:r>
            <a:r>
              <a:rPr sz="3200" dirty="0">
                <a:latin typeface="Microsoft Sans Serif"/>
                <a:cs typeface="Microsoft Sans Serif"/>
              </a:rPr>
              <a:t>работе</a:t>
            </a:r>
            <a:r>
              <a:rPr sz="3200" spc="-105" dirty="0">
                <a:latin typeface="Microsoft Sans Serif"/>
                <a:cs typeface="Microsoft Sans Serif"/>
              </a:rPr>
              <a:t> </a:t>
            </a:r>
            <a:r>
              <a:rPr sz="3200" spc="-50" dirty="0">
                <a:latin typeface="Microsoft Sans Serif"/>
                <a:cs typeface="Microsoft Sans Serif"/>
              </a:rPr>
              <a:t>с </a:t>
            </a:r>
            <a:r>
              <a:rPr sz="3200" spc="-10" dirty="0">
                <a:latin typeface="Microsoft Sans Serif"/>
                <a:cs typeface="Microsoft Sans Serif"/>
              </a:rPr>
              <a:t>дошкольниками.</a:t>
            </a:r>
            <a:endParaRPr sz="3200" dirty="0">
              <a:latin typeface="Microsoft Sans Serif"/>
              <a:cs typeface="Microsoft Sans Serif"/>
            </a:endParaRPr>
          </a:p>
        </p:txBody>
      </p:sp>
      <p:grpSp>
        <p:nvGrpSpPr>
          <p:cNvPr id="3" name="object 3"/>
          <p:cNvGrpSpPr/>
          <p:nvPr/>
        </p:nvGrpSpPr>
        <p:grpSpPr>
          <a:xfrm>
            <a:off x="2895600" y="381000"/>
            <a:ext cx="500380" cy="457200"/>
            <a:chOff x="2724911" y="432816"/>
            <a:chExt cx="500380" cy="457200"/>
          </a:xfrm>
        </p:grpSpPr>
        <p:sp>
          <p:nvSpPr>
            <p:cNvPr id="4" name="object 4"/>
            <p:cNvSpPr/>
            <p:nvPr/>
          </p:nvSpPr>
          <p:spPr>
            <a:xfrm>
              <a:off x="2729483" y="437388"/>
              <a:ext cx="490855" cy="448309"/>
            </a:xfrm>
            <a:custGeom>
              <a:avLst/>
              <a:gdLst/>
              <a:ahLst/>
              <a:cxnLst/>
              <a:rect l="l" t="t" r="r" b="b"/>
              <a:pathLst>
                <a:path w="490855" h="448309">
                  <a:moveTo>
                    <a:pt x="245364" y="0"/>
                  </a:moveTo>
                  <a:lnTo>
                    <a:pt x="195915" y="4552"/>
                  </a:lnTo>
                  <a:lnTo>
                    <a:pt x="149858" y="17609"/>
                  </a:lnTo>
                  <a:lnTo>
                    <a:pt x="108179" y="38268"/>
                  </a:lnTo>
                  <a:lnTo>
                    <a:pt x="71866" y="65627"/>
                  </a:lnTo>
                  <a:lnTo>
                    <a:pt x="41904" y="98784"/>
                  </a:lnTo>
                  <a:lnTo>
                    <a:pt x="19282" y="136838"/>
                  </a:lnTo>
                  <a:lnTo>
                    <a:pt x="4984" y="178886"/>
                  </a:lnTo>
                  <a:lnTo>
                    <a:pt x="0" y="224027"/>
                  </a:lnTo>
                  <a:lnTo>
                    <a:pt x="4984" y="269169"/>
                  </a:lnTo>
                  <a:lnTo>
                    <a:pt x="19282" y="311217"/>
                  </a:lnTo>
                  <a:lnTo>
                    <a:pt x="41904" y="349271"/>
                  </a:lnTo>
                  <a:lnTo>
                    <a:pt x="71866" y="382428"/>
                  </a:lnTo>
                  <a:lnTo>
                    <a:pt x="108179" y="409787"/>
                  </a:lnTo>
                  <a:lnTo>
                    <a:pt x="149858" y="430446"/>
                  </a:lnTo>
                  <a:lnTo>
                    <a:pt x="195915" y="443503"/>
                  </a:lnTo>
                  <a:lnTo>
                    <a:pt x="245364" y="448056"/>
                  </a:lnTo>
                  <a:lnTo>
                    <a:pt x="294812" y="443503"/>
                  </a:lnTo>
                  <a:lnTo>
                    <a:pt x="340869" y="430446"/>
                  </a:lnTo>
                  <a:lnTo>
                    <a:pt x="382548" y="409787"/>
                  </a:lnTo>
                  <a:lnTo>
                    <a:pt x="418861" y="382428"/>
                  </a:lnTo>
                  <a:lnTo>
                    <a:pt x="448823" y="349271"/>
                  </a:lnTo>
                  <a:lnTo>
                    <a:pt x="471445" y="311217"/>
                  </a:lnTo>
                  <a:lnTo>
                    <a:pt x="485743" y="269169"/>
                  </a:lnTo>
                  <a:lnTo>
                    <a:pt x="490728" y="224027"/>
                  </a:lnTo>
                  <a:lnTo>
                    <a:pt x="485743" y="178886"/>
                  </a:lnTo>
                  <a:lnTo>
                    <a:pt x="471445" y="136838"/>
                  </a:lnTo>
                  <a:lnTo>
                    <a:pt x="448823" y="98784"/>
                  </a:lnTo>
                  <a:lnTo>
                    <a:pt x="418861" y="65627"/>
                  </a:lnTo>
                  <a:lnTo>
                    <a:pt x="382548" y="38268"/>
                  </a:lnTo>
                  <a:lnTo>
                    <a:pt x="340869" y="17609"/>
                  </a:lnTo>
                  <a:lnTo>
                    <a:pt x="294812" y="4552"/>
                  </a:lnTo>
                  <a:lnTo>
                    <a:pt x="245364" y="0"/>
                  </a:lnTo>
                  <a:close/>
                </a:path>
              </a:pathLst>
            </a:custGeom>
            <a:solidFill>
              <a:srgbClr val="FF0000"/>
            </a:solidFill>
          </p:spPr>
          <p:txBody>
            <a:bodyPr wrap="square" lIns="0" tIns="0" rIns="0" bIns="0" rtlCol="0"/>
            <a:lstStyle/>
            <a:p>
              <a:endParaRPr/>
            </a:p>
          </p:txBody>
        </p:sp>
        <p:sp>
          <p:nvSpPr>
            <p:cNvPr id="5" name="object 5"/>
            <p:cNvSpPr/>
            <p:nvPr/>
          </p:nvSpPr>
          <p:spPr>
            <a:xfrm>
              <a:off x="2729483" y="437388"/>
              <a:ext cx="490855" cy="448309"/>
            </a:xfrm>
            <a:custGeom>
              <a:avLst/>
              <a:gdLst/>
              <a:ahLst/>
              <a:cxnLst/>
              <a:rect l="l" t="t" r="r" b="b"/>
              <a:pathLst>
                <a:path w="490855" h="448309">
                  <a:moveTo>
                    <a:pt x="0" y="224027"/>
                  </a:moveTo>
                  <a:lnTo>
                    <a:pt x="4984" y="178886"/>
                  </a:lnTo>
                  <a:lnTo>
                    <a:pt x="19282" y="136838"/>
                  </a:lnTo>
                  <a:lnTo>
                    <a:pt x="41904" y="98784"/>
                  </a:lnTo>
                  <a:lnTo>
                    <a:pt x="71866" y="65627"/>
                  </a:lnTo>
                  <a:lnTo>
                    <a:pt x="108179" y="38268"/>
                  </a:lnTo>
                  <a:lnTo>
                    <a:pt x="149858" y="17609"/>
                  </a:lnTo>
                  <a:lnTo>
                    <a:pt x="195915" y="4552"/>
                  </a:lnTo>
                  <a:lnTo>
                    <a:pt x="245364" y="0"/>
                  </a:lnTo>
                  <a:lnTo>
                    <a:pt x="294812" y="4552"/>
                  </a:lnTo>
                  <a:lnTo>
                    <a:pt x="340869" y="17609"/>
                  </a:lnTo>
                  <a:lnTo>
                    <a:pt x="382548" y="38268"/>
                  </a:lnTo>
                  <a:lnTo>
                    <a:pt x="418861" y="65627"/>
                  </a:lnTo>
                  <a:lnTo>
                    <a:pt x="448823" y="98784"/>
                  </a:lnTo>
                  <a:lnTo>
                    <a:pt x="471445" y="136838"/>
                  </a:lnTo>
                  <a:lnTo>
                    <a:pt x="485743" y="178886"/>
                  </a:lnTo>
                  <a:lnTo>
                    <a:pt x="490728" y="224027"/>
                  </a:lnTo>
                  <a:lnTo>
                    <a:pt x="485743" y="269169"/>
                  </a:lnTo>
                  <a:lnTo>
                    <a:pt x="471445" y="311217"/>
                  </a:lnTo>
                  <a:lnTo>
                    <a:pt x="448823" y="349271"/>
                  </a:lnTo>
                  <a:lnTo>
                    <a:pt x="418861" y="382428"/>
                  </a:lnTo>
                  <a:lnTo>
                    <a:pt x="382548" y="409787"/>
                  </a:lnTo>
                  <a:lnTo>
                    <a:pt x="340869" y="430446"/>
                  </a:lnTo>
                  <a:lnTo>
                    <a:pt x="294812" y="443503"/>
                  </a:lnTo>
                  <a:lnTo>
                    <a:pt x="245364" y="448056"/>
                  </a:lnTo>
                  <a:lnTo>
                    <a:pt x="195915" y="443503"/>
                  </a:lnTo>
                  <a:lnTo>
                    <a:pt x="149858" y="430446"/>
                  </a:lnTo>
                  <a:lnTo>
                    <a:pt x="108179" y="409787"/>
                  </a:lnTo>
                  <a:lnTo>
                    <a:pt x="71866" y="382428"/>
                  </a:lnTo>
                  <a:lnTo>
                    <a:pt x="41904" y="349271"/>
                  </a:lnTo>
                  <a:lnTo>
                    <a:pt x="19282" y="311217"/>
                  </a:lnTo>
                  <a:lnTo>
                    <a:pt x="4984" y="269169"/>
                  </a:lnTo>
                  <a:lnTo>
                    <a:pt x="0" y="224027"/>
                  </a:lnTo>
                  <a:close/>
                </a:path>
              </a:pathLst>
            </a:custGeom>
            <a:ln w="9144">
              <a:solidFill>
                <a:srgbClr val="5F5F5F"/>
              </a:solidFill>
            </a:ln>
          </p:spPr>
          <p:txBody>
            <a:bodyPr wrap="square" lIns="0" tIns="0" rIns="0" bIns="0" rtlCol="0"/>
            <a:lstStyle/>
            <a:p>
              <a:endParaRPr/>
            </a:p>
          </p:txBody>
        </p:sp>
      </p:grpSp>
      <p:grpSp>
        <p:nvGrpSpPr>
          <p:cNvPr id="6" name="object 6"/>
          <p:cNvGrpSpPr/>
          <p:nvPr/>
        </p:nvGrpSpPr>
        <p:grpSpPr>
          <a:xfrm>
            <a:off x="2819400" y="1981200"/>
            <a:ext cx="502920" cy="445134"/>
            <a:chOff x="2606039" y="1953767"/>
            <a:chExt cx="502920" cy="445134"/>
          </a:xfrm>
        </p:grpSpPr>
        <p:sp>
          <p:nvSpPr>
            <p:cNvPr id="7" name="object 7"/>
            <p:cNvSpPr/>
            <p:nvPr/>
          </p:nvSpPr>
          <p:spPr>
            <a:xfrm>
              <a:off x="2610611" y="1958339"/>
              <a:ext cx="494030" cy="436245"/>
            </a:xfrm>
            <a:custGeom>
              <a:avLst/>
              <a:gdLst/>
              <a:ahLst/>
              <a:cxnLst/>
              <a:rect l="l" t="t" r="r" b="b"/>
              <a:pathLst>
                <a:path w="494030" h="436244">
                  <a:moveTo>
                    <a:pt x="246887" y="0"/>
                  </a:moveTo>
                  <a:lnTo>
                    <a:pt x="197118" y="4426"/>
                  </a:lnTo>
                  <a:lnTo>
                    <a:pt x="150768" y="17121"/>
                  </a:lnTo>
                  <a:lnTo>
                    <a:pt x="108830" y="37210"/>
                  </a:lnTo>
                  <a:lnTo>
                    <a:pt x="72294" y="63817"/>
                  </a:lnTo>
                  <a:lnTo>
                    <a:pt x="42152" y="96068"/>
                  </a:lnTo>
                  <a:lnTo>
                    <a:pt x="19395" y="133088"/>
                  </a:lnTo>
                  <a:lnTo>
                    <a:pt x="5014" y="174000"/>
                  </a:lnTo>
                  <a:lnTo>
                    <a:pt x="0" y="217932"/>
                  </a:lnTo>
                  <a:lnTo>
                    <a:pt x="5014" y="261863"/>
                  </a:lnTo>
                  <a:lnTo>
                    <a:pt x="19395" y="302775"/>
                  </a:lnTo>
                  <a:lnTo>
                    <a:pt x="42152" y="339795"/>
                  </a:lnTo>
                  <a:lnTo>
                    <a:pt x="72294" y="372046"/>
                  </a:lnTo>
                  <a:lnTo>
                    <a:pt x="108830" y="398653"/>
                  </a:lnTo>
                  <a:lnTo>
                    <a:pt x="150768" y="418742"/>
                  </a:lnTo>
                  <a:lnTo>
                    <a:pt x="197118" y="431437"/>
                  </a:lnTo>
                  <a:lnTo>
                    <a:pt x="246887" y="435863"/>
                  </a:lnTo>
                  <a:lnTo>
                    <a:pt x="296657" y="431437"/>
                  </a:lnTo>
                  <a:lnTo>
                    <a:pt x="343007" y="418742"/>
                  </a:lnTo>
                  <a:lnTo>
                    <a:pt x="384945" y="398653"/>
                  </a:lnTo>
                  <a:lnTo>
                    <a:pt x="421481" y="372046"/>
                  </a:lnTo>
                  <a:lnTo>
                    <a:pt x="451623" y="339795"/>
                  </a:lnTo>
                  <a:lnTo>
                    <a:pt x="474380" y="302775"/>
                  </a:lnTo>
                  <a:lnTo>
                    <a:pt x="488761" y="261863"/>
                  </a:lnTo>
                  <a:lnTo>
                    <a:pt x="493775" y="217932"/>
                  </a:lnTo>
                  <a:lnTo>
                    <a:pt x="488761" y="174000"/>
                  </a:lnTo>
                  <a:lnTo>
                    <a:pt x="474380" y="133088"/>
                  </a:lnTo>
                  <a:lnTo>
                    <a:pt x="451623" y="96068"/>
                  </a:lnTo>
                  <a:lnTo>
                    <a:pt x="421481" y="63817"/>
                  </a:lnTo>
                  <a:lnTo>
                    <a:pt x="384945" y="37210"/>
                  </a:lnTo>
                  <a:lnTo>
                    <a:pt x="343007" y="17121"/>
                  </a:lnTo>
                  <a:lnTo>
                    <a:pt x="296657" y="4426"/>
                  </a:lnTo>
                  <a:lnTo>
                    <a:pt x="246887" y="0"/>
                  </a:lnTo>
                  <a:close/>
                </a:path>
              </a:pathLst>
            </a:custGeom>
            <a:solidFill>
              <a:srgbClr val="FFFF00"/>
            </a:solidFill>
          </p:spPr>
          <p:txBody>
            <a:bodyPr wrap="square" lIns="0" tIns="0" rIns="0" bIns="0" rtlCol="0"/>
            <a:lstStyle/>
            <a:p>
              <a:endParaRPr/>
            </a:p>
          </p:txBody>
        </p:sp>
        <p:sp>
          <p:nvSpPr>
            <p:cNvPr id="8" name="object 8"/>
            <p:cNvSpPr/>
            <p:nvPr/>
          </p:nvSpPr>
          <p:spPr>
            <a:xfrm>
              <a:off x="2610611" y="1958339"/>
              <a:ext cx="494030" cy="436245"/>
            </a:xfrm>
            <a:custGeom>
              <a:avLst/>
              <a:gdLst/>
              <a:ahLst/>
              <a:cxnLst/>
              <a:rect l="l" t="t" r="r" b="b"/>
              <a:pathLst>
                <a:path w="494030" h="436244">
                  <a:moveTo>
                    <a:pt x="0" y="217932"/>
                  </a:moveTo>
                  <a:lnTo>
                    <a:pt x="5014" y="174000"/>
                  </a:lnTo>
                  <a:lnTo>
                    <a:pt x="19395" y="133088"/>
                  </a:lnTo>
                  <a:lnTo>
                    <a:pt x="42152" y="96068"/>
                  </a:lnTo>
                  <a:lnTo>
                    <a:pt x="72294" y="63817"/>
                  </a:lnTo>
                  <a:lnTo>
                    <a:pt x="108830" y="37210"/>
                  </a:lnTo>
                  <a:lnTo>
                    <a:pt x="150768" y="17121"/>
                  </a:lnTo>
                  <a:lnTo>
                    <a:pt x="197118" y="4426"/>
                  </a:lnTo>
                  <a:lnTo>
                    <a:pt x="246887" y="0"/>
                  </a:lnTo>
                  <a:lnTo>
                    <a:pt x="296657" y="4426"/>
                  </a:lnTo>
                  <a:lnTo>
                    <a:pt x="343007" y="17121"/>
                  </a:lnTo>
                  <a:lnTo>
                    <a:pt x="384945" y="37210"/>
                  </a:lnTo>
                  <a:lnTo>
                    <a:pt x="421481" y="63817"/>
                  </a:lnTo>
                  <a:lnTo>
                    <a:pt x="451623" y="96068"/>
                  </a:lnTo>
                  <a:lnTo>
                    <a:pt x="474380" y="133088"/>
                  </a:lnTo>
                  <a:lnTo>
                    <a:pt x="488761" y="174000"/>
                  </a:lnTo>
                  <a:lnTo>
                    <a:pt x="493775" y="217932"/>
                  </a:lnTo>
                  <a:lnTo>
                    <a:pt x="488761" y="261863"/>
                  </a:lnTo>
                  <a:lnTo>
                    <a:pt x="474380" y="302775"/>
                  </a:lnTo>
                  <a:lnTo>
                    <a:pt x="451623" y="339795"/>
                  </a:lnTo>
                  <a:lnTo>
                    <a:pt x="421481" y="372046"/>
                  </a:lnTo>
                  <a:lnTo>
                    <a:pt x="384945" y="398653"/>
                  </a:lnTo>
                  <a:lnTo>
                    <a:pt x="343007" y="418742"/>
                  </a:lnTo>
                  <a:lnTo>
                    <a:pt x="296657" y="431437"/>
                  </a:lnTo>
                  <a:lnTo>
                    <a:pt x="246887" y="435863"/>
                  </a:lnTo>
                  <a:lnTo>
                    <a:pt x="197118" y="431437"/>
                  </a:lnTo>
                  <a:lnTo>
                    <a:pt x="150768" y="418742"/>
                  </a:lnTo>
                  <a:lnTo>
                    <a:pt x="108830" y="398653"/>
                  </a:lnTo>
                  <a:lnTo>
                    <a:pt x="72294" y="372046"/>
                  </a:lnTo>
                  <a:lnTo>
                    <a:pt x="42152" y="339795"/>
                  </a:lnTo>
                  <a:lnTo>
                    <a:pt x="19395" y="302775"/>
                  </a:lnTo>
                  <a:lnTo>
                    <a:pt x="5014" y="261863"/>
                  </a:lnTo>
                  <a:lnTo>
                    <a:pt x="0" y="217932"/>
                  </a:lnTo>
                  <a:close/>
                </a:path>
              </a:pathLst>
            </a:custGeom>
            <a:ln w="9144">
              <a:solidFill>
                <a:srgbClr val="5F5F5F"/>
              </a:solidFill>
            </a:ln>
          </p:spPr>
          <p:txBody>
            <a:bodyPr wrap="square" lIns="0" tIns="0" rIns="0" bIns="0" rtlCol="0"/>
            <a:lstStyle/>
            <a:p>
              <a:endParaRPr/>
            </a:p>
          </p:txBody>
        </p:sp>
      </p:grpSp>
      <p:grpSp>
        <p:nvGrpSpPr>
          <p:cNvPr id="9" name="object 9"/>
          <p:cNvGrpSpPr/>
          <p:nvPr/>
        </p:nvGrpSpPr>
        <p:grpSpPr>
          <a:xfrm>
            <a:off x="3124200" y="3581400"/>
            <a:ext cx="472440" cy="429895"/>
            <a:chOff x="2724911" y="3462528"/>
            <a:chExt cx="472440" cy="429895"/>
          </a:xfrm>
        </p:grpSpPr>
        <p:sp>
          <p:nvSpPr>
            <p:cNvPr id="10" name="object 10"/>
            <p:cNvSpPr/>
            <p:nvPr/>
          </p:nvSpPr>
          <p:spPr>
            <a:xfrm>
              <a:off x="2729483" y="3467100"/>
              <a:ext cx="463550" cy="421005"/>
            </a:xfrm>
            <a:custGeom>
              <a:avLst/>
              <a:gdLst/>
              <a:ahLst/>
              <a:cxnLst/>
              <a:rect l="l" t="t" r="r" b="b"/>
              <a:pathLst>
                <a:path w="463550" h="421004">
                  <a:moveTo>
                    <a:pt x="231648" y="0"/>
                  </a:moveTo>
                  <a:lnTo>
                    <a:pt x="184976" y="4270"/>
                  </a:lnTo>
                  <a:lnTo>
                    <a:pt x="141499" y="16519"/>
                  </a:lnTo>
                  <a:lnTo>
                    <a:pt x="102151" y="35904"/>
                  </a:lnTo>
                  <a:lnTo>
                    <a:pt x="67865" y="61579"/>
                  </a:lnTo>
                  <a:lnTo>
                    <a:pt x="39574" y="92701"/>
                  </a:lnTo>
                  <a:lnTo>
                    <a:pt x="18210" y="128426"/>
                  </a:lnTo>
                  <a:lnTo>
                    <a:pt x="4708" y="167911"/>
                  </a:lnTo>
                  <a:lnTo>
                    <a:pt x="0" y="210312"/>
                  </a:lnTo>
                  <a:lnTo>
                    <a:pt x="4708" y="252712"/>
                  </a:lnTo>
                  <a:lnTo>
                    <a:pt x="18210" y="292197"/>
                  </a:lnTo>
                  <a:lnTo>
                    <a:pt x="39574" y="327922"/>
                  </a:lnTo>
                  <a:lnTo>
                    <a:pt x="67865" y="359044"/>
                  </a:lnTo>
                  <a:lnTo>
                    <a:pt x="102151" y="384719"/>
                  </a:lnTo>
                  <a:lnTo>
                    <a:pt x="141499" y="404104"/>
                  </a:lnTo>
                  <a:lnTo>
                    <a:pt x="184976" y="416353"/>
                  </a:lnTo>
                  <a:lnTo>
                    <a:pt x="231648" y="420624"/>
                  </a:lnTo>
                  <a:lnTo>
                    <a:pt x="278319" y="416353"/>
                  </a:lnTo>
                  <a:lnTo>
                    <a:pt x="321796" y="404104"/>
                  </a:lnTo>
                  <a:lnTo>
                    <a:pt x="361144" y="384719"/>
                  </a:lnTo>
                  <a:lnTo>
                    <a:pt x="395430" y="359044"/>
                  </a:lnTo>
                  <a:lnTo>
                    <a:pt x="423721" y="327922"/>
                  </a:lnTo>
                  <a:lnTo>
                    <a:pt x="445085" y="292197"/>
                  </a:lnTo>
                  <a:lnTo>
                    <a:pt x="458587" y="252712"/>
                  </a:lnTo>
                  <a:lnTo>
                    <a:pt x="463296" y="210312"/>
                  </a:lnTo>
                  <a:lnTo>
                    <a:pt x="458587" y="167911"/>
                  </a:lnTo>
                  <a:lnTo>
                    <a:pt x="445085" y="128426"/>
                  </a:lnTo>
                  <a:lnTo>
                    <a:pt x="423721" y="92701"/>
                  </a:lnTo>
                  <a:lnTo>
                    <a:pt x="395430" y="61579"/>
                  </a:lnTo>
                  <a:lnTo>
                    <a:pt x="361144" y="35904"/>
                  </a:lnTo>
                  <a:lnTo>
                    <a:pt x="321796" y="16519"/>
                  </a:lnTo>
                  <a:lnTo>
                    <a:pt x="278319" y="4270"/>
                  </a:lnTo>
                  <a:lnTo>
                    <a:pt x="231648" y="0"/>
                  </a:lnTo>
                  <a:close/>
                </a:path>
              </a:pathLst>
            </a:custGeom>
            <a:solidFill>
              <a:srgbClr val="92D050"/>
            </a:solidFill>
          </p:spPr>
          <p:txBody>
            <a:bodyPr wrap="square" lIns="0" tIns="0" rIns="0" bIns="0" rtlCol="0"/>
            <a:lstStyle/>
            <a:p>
              <a:endParaRPr/>
            </a:p>
          </p:txBody>
        </p:sp>
        <p:sp>
          <p:nvSpPr>
            <p:cNvPr id="11" name="object 11"/>
            <p:cNvSpPr/>
            <p:nvPr/>
          </p:nvSpPr>
          <p:spPr>
            <a:xfrm>
              <a:off x="2729483" y="3467100"/>
              <a:ext cx="463550" cy="421005"/>
            </a:xfrm>
            <a:custGeom>
              <a:avLst/>
              <a:gdLst/>
              <a:ahLst/>
              <a:cxnLst/>
              <a:rect l="l" t="t" r="r" b="b"/>
              <a:pathLst>
                <a:path w="463550" h="421004">
                  <a:moveTo>
                    <a:pt x="0" y="210312"/>
                  </a:moveTo>
                  <a:lnTo>
                    <a:pt x="4708" y="167911"/>
                  </a:lnTo>
                  <a:lnTo>
                    <a:pt x="18210" y="128426"/>
                  </a:lnTo>
                  <a:lnTo>
                    <a:pt x="39574" y="92701"/>
                  </a:lnTo>
                  <a:lnTo>
                    <a:pt x="67865" y="61579"/>
                  </a:lnTo>
                  <a:lnTo>
                    <a:pt x="102151" y="35904"/>
                  </a:lnTo>
                  <a:lnTo>
                    <a:pt x="141499" y="16519"/>
                  </a:lnTo>
                  <a:lnTo>
                    <a:pt x="184976" y="4270"/>
                  </a:lnTo>
                  <a:lnTo>
                    <a:pt x="231648" y="0"/>
                  </a:lnTo>
                  <a:lnTo>
                    <a:pt x="278319" y="4270"/>
                  </a:lnTo>
                  <a:lnTo>
                    <a:pt x="321796" y="16519"/>
                  </a:lnTo>
                  <a:lnTo>
                    <a:pt x="361144" y="35904"/>
                  </a:lnTo>
                  <a:lnTo>
                    <a:pt x="395430" y="61579"/>
                  </a:lnTo>
                  <a:lnTo>
                    <a:pt x="423721" y="92701"/>
                  </a:lnTo>
                  <a:lnTo>
                    <a:pt x="445085" y="128426"/>
                  </a:lnTo>
                  <a:lnTo>
                    <a:pt x="458587" y="167911"/>
                  </a:lnTo>
                  <a:lnTo>
                    <a:pt x="463296" y="210312"/>
                  </a:lnTo>
                  <a:lnTo>
                    <a:pt x="458587" y="252712"/>
                  </a:lnTo>
                  <a:lnTo>
                    <a:pt x="445085" y="292197"/>
                  </a:lnTo>
                  <a:lnTo>
                    <a:pt x="423721" y="327922"/>
                  </a:lnTo>
                  <a:lnTo>
                    <a:pt x="395430" y="359044"/>
                  </a:lnTo>
                  <a:lnTo>
                    <a:pt x="361144" y="384719"/>
                  </a:lnTo>
                  <a:lnTo>
                    <a:pt x="321796" y="404104"/>
                  </a:lnTo>
                  <a:lnTo>
                    <a:pt x="278319" y="416353"/>
                  </a:lnTo>
                  <a:lnTo>
                    <a:pt x="231648" y="420624"/>
                  </a:lnTo>
                  <a:lnTo>
                    <a:pt x="184976" y="416353"/>
                  </a:lnTo>
                  <a:lnTo>
                    <a:pt x="141499" y="404104"/>
                  </a:lnTo>
                  <a:lnTo>
                    <a:pt x="102151" y="384719"/>
                  </a:lnTo>
                  <a:lnTo>
                    <a:pt x="67865" y="359044"/>
                  </a:lnTo>
                  <a:lnTo>
                    <a:pt x="39574" y="327922"/>
                  </a:lnTo>
                  <a:lnTo>
                    <a:pt x="18210" y="292197"/>
                  </a:lnTo>
                  <a:lnTo>
                    <a:pt x="4708" y="252712"/>
                  </a:lnTo>
                  <a:lnTo>
                    <a:pt x="0" y="210312"/>
                  </a:lnTo>
                  <a:close/>
                </a:path>
              </a:pathLst>
            </a:custGeom>
            <a:ln w="9144">
              <a:solidFill>
                <a:srgbClr val="5F5F5F"/>
              </a:solidFill>
            </a:ln>
          </p:spPr>
          <p:txBody>
            <a:bodyPr wrap="square" lIns="0" tIns="0" rIns="0" bIns="0" rtlCol="0"/>
            <a:lstStyle/>
            <a:p>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TotalTime>
  <Words>516</Words>
  <Application>Microsoft Office PowerPoint</Application>
  <PresentationFormat>Произвольный</PresentationFormat>
  <Paragraphs>44</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Office Theme</vt:lpstr>
      <vt:lpstr>«Использование дидактического пособия «Кубик Блума» в познавательном развитии обучающихся старшего дошкольного возраста с ЗПР».</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«Использование дидактического пособия «Кубик Блума» в познавательном развитии обучающихся старшего дошкольного возраста с ЗПР».</dc:title>
  <cp:lastModifiedBy>Пользователь Windows</cp:lastModifiedBy>
  <cp:revision>18</cp:revision>
  <dcterms:created xsi:type="dcterms:W3CDTF">2026-09-26T04:36:17Z</dcterms:created>
  <dcterms:modified xsi:type="dcterms:W3CDTF">2026-09-26T05:49:03Z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SolidFramework v10.0.20290.1</vt:lpwstr>
  </property>
  <property fmtid="{D5CDD505-2E9C-101B-9397-08002B2CF9AE}" pid="3" name="Created">
    <vt:filetime>2026-03-11T00:00:00Z</vt:filetime>
  </property>
  <property fmtid="{D5CDD505-2E9C-101B-9397-08002B2CF9AE}" pid="4" name="Creator">
    <vt:lpwstr>Microsoft® PowerPoint® 2016</vt:lpwstr>
  </property>
  <property fmtid="{D5CDD505-2E9C-101B-9397-08002B2CF9AE}" pid="5" name="LastSaved">
    <vt:filetime>2026-09-26T00:00:00Z</vt:filetime>
  </property>
  <property fmtid="{D5CDD505-2E9C-101B-9397-08002B2CF9AE}" pid="6" name="Producer">
    <vt:lpwstr>www.ilovepdf.com</vt:lpwstr>
  </property>
</Properties>
</file>